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1" r:id="rId1"/>
    <p:sldMasterId id="2147483675" r:id="rId2"/>
  </p:sldMasterIdLst>
  <p:notesMasterIdLst>
    <p:notesMasterId r:id="rId46"/>
  </p:notesMasterIdLst>
  <p:sldIdLst>
    <p:sldId id="29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98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99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</p:sldIdLst>
  <p:sldSz cx="9144000" cy="6858000" type="screen4x3"/>
  <p:notesSz cx="6858000" cy="9144000"/>
  <p:embeddedFontLst>
    <p:embeddedFont>
      <p:font typeface="Trebuchet MS" pitchFamily="34" charset="0"/>
      <p:regular r:id="rId47"/>
      <p:bold r:id="rId48"/>
      <p:italic r:id="rId49"/>
      <p:boldItalic r:id="rId50"/>
    </p:embeddedFont>
    <p:embeddedFont>
      <p:font typeface="Gill Sans MT" pitchFamily="34" charset="0"/>
      <p:regular r:id="rId51"/>
      <p:bold r:id="rId52"/>
      <p:italic r:id="rId53"/>
      <p:boldItalic r:id="rId54"/>
    </p:embeddedFont>
    <p:embeddedFont>
      <p:font typeface="Verdana" pitchFamily="34" charset="0"/>
      <p:regular r:id="rId55"/>
      <p:bold r:id="rId56"/>
      <p:italic r:id="rId57"/>
      <p:boldItalic r:id="rId58"/>
    </p:embeddedFont>
    <p:embeddedFont>
      <p:font typeface="Calibri" pitchFamily="34" charset="0"/>
      <p:regular r:id="rId59"/>
      <p:bold r:id="rId60"/>
      <p:italic r:id="rId61"/>
      <p:boldItalic r:id="rId62"/>
    </p:embeddedFont>
  </p:embeddedFontLst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103" d="100"/>
          <a:sy n="103" d="100"/>
        </p:scale>
        <p:origin x="-204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font" Target="fonts/font1.fntdata"/><Relationship Id="rId50" Type="http://schemas.openxmlformats.org/officeDocument/2006/relationships/font" Target="fonts/font4.fntdata"/><Relationship Id="rId55" Type="http://schemas.openxmlformats.org/officeDocument/2006/relationships/font" Target="fonts/font9.fntdata"/><Relationship Id="rId63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font" Target="fonts/font8.fntdata"/><Relationship Id="rId62" Type="http://schemas.openxmlformats.org/officeDocument/2006/relationships/font" Target="fonts/font1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font" Target="fonts/font7.fntdata"/><Relationship Id="rId58" Type="http://schemas.openxmlformats.org/officeDocument/2006/relationships/font" Target="fonts/font12.fntdata"/><Relationship Id="rId66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font" Target="fonts/font3.fntdata"/><Relationship Id="rId57" Type="http://schemas.openxmlformats.org/officeDocument/2006/relationships/font" Target="fonts/font11.fntdata"/><Relationship Id="rId61" Type="http://schemas.openxmlformats.org/officeDocument/2006/relationships/font" Target="fonts/font15.fnt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font" Target="fonts/font6.fntdata"/><Relationship Id="rId60" Type="http://schemas.openxmlformats.org/officeDocument/2006/relationships/font" Target="fonts/font14.fntdata"/><Relationship Id="rId6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font" Target="fonts/font2.fntdata"/><Relationship Id="rId56" Type="http://schemas.openxmlformats.org/officeDocument/2006/relationships/font" Target="fonts/font10.fntdata"/><Relationship Id="rId64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font" Target="fonts/font5.fntdata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notesMaster" Target="notesMasters/notesMaster1.xml"/><Relationship Id="rId59" Type="http://schemas.openxmlformats.org/officeDocument/2006/relationships/font" Target="fonts/font13.fntdata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B8AD45-E218-4C5C-BB69-EA5401ABBFDC}" type="datetimeFigureOut">
              <a:rPr lang="is-IS" smtClean="0"/>
              <a:pPr/>
              <a:t>3.9.2010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FA22BE-8873-4813-BE21-A11C8AC4BAB9}" type="slidenum">
              <a:rPr lang="is-IS" smtClean="0"/>
              <a:pPr/>
              <a:t>‹#›</a:t>
            </a:fld>
            <a:endParaRPr lang="is-I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BA1833-7F97-4502-8334-1E9DFCF7CCFE}" type="slidenum">
              <a:rPr lang="is-IS"/>
              <a:pPr/>
              <a:t>1</a:t>
            </a:fld>
            <a:endParaRPr lang="is-I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4850"/>
            <a:ext cx="4506913" cy="3379788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213" y="4367213"/>
            <a:ext cx="4997450" cy="4084637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A22BE-8873-4813-BE21-A11C8AC4BAB9}" type="slidenum">
              <a:rPr lang="is-IS" smtClean="0"/>
              <a:pPr/>
              <a:t>15</a:t>
            </a:fld>
            <a:endParaRPr lang="is-I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A22BE-8873-4813-BE21-A11C8AC4BAB9}" type="slidenum">
              <a:rPr lang="is-IS" smtClean="0"/>
              <a:pPr/>
              <a:t>33</a:t>
            </a:fld>
            <a:endParaRPr lang="is-I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54"/>
          <p:cNvSpPr>
            <a:spLocks noChangeArrowheads="1"/>
          </p:cNvSpPr>
          <p:nvPr/>
        </p:nvSpPr>
        <p:spPr bwMode="auto">
          <a:xfrm>
            <a:off x="0" y="0"/>
            <a:ext cx="6566389" cy="6858000"/>
          </a:xfrm>
          <a:prstGeom prst="rect">
            <a:avLst/>
          </a:prstGeom>
          <a:solidFill>
            <a:schemeClr val="hlink"/>
          </a:solidFill>
          <a:ln w="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chemeClr val="accent2"/>
              </a:buClr>
              <a:buFont typeface="Wingdings" pitchFamily="2" charset="2"/>
              <a:buChar char="•"/>
              <a:defRPr/>
            </a:pPr>
            <a:endParaRPr lang="is-IS"/>
          </a:p>
        </p:txBody>
      </p:sp>
      <p:graphicFrame>
        <p:nvGraphicFramePr>
          <p:cNvPr id="4" name="Group 1051"/>
          <p:cNvGraphicFramePr>
            <a:graphicFrameLocks noGrp="1"/>
          </p:cNvGraphicFramePr>
          <p:nvPr/>
        </p:nvGraphicFramePr>
        <p:xfrm>
          <a:off x="6100397" y="0"/>
          <a:ext cx="3043603" cy="6858000"/>
        </p:xfrm>
        <a:graphic>
          <a:graphicData uri="http://schemas.openxmlformats.org/drawingml/2006/table">
            <a:tbl>
              <a:tblPr/>
              <a:tblGrid>
                <a:gridCol w="3043603"/>
              </a:tblGrid>
              <a:tr h="685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84406" marR="8440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1053"/>
          <p:cNvSpPr>
            <a:spLocks noChangeArrowheads="1"/>
          </p:cNvSpPr>
          <p:nvPr/>
        </p:nvSpPr>
        <p:spPr bwMode="auto">
          <a:xfrm>
            <a:off x="4837236" y="981076"/>
            <a:ext cx="3455377" cy="1655763"/>
          </a:xfrm>
          <a:prstGeom prst="rect">
            <a:avLst/>
          </a:prstGeom>
          <a:solidFill>
            <a:srgbClr val="335C85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chemeClr val="accent2"/>
              </a:buClr>
              <a:buFont typeface="Wingdings" pitchFamily="2" charset="2"/>
              <a:buChar char="•"/>
              <a:defRPr/>
            </a:pPr>
            <a:endParaRPr lang="is-IS"/>
          </a:p>
        </p:txBody>
      </p:sp>
      <p:sp>
        <p:nvSpPr>
          <p:cNvPr id="6" name="Rectangle 1058"/>
          <p:cNvSpPr>
            <a:spLocks noChangeArrowheads="1"/>
          </p:cNvSpPr>
          <p:nvPr/>
        </p:nvSpPr>
        <p:spPr bwMode="auto">
          <a:xfrm>
            <a:off x="6566389" y="1773238"/>
            <a:ext cx="1714500" cy="849312"/>
          </a:xfrm>
          <a:prstGeom prst="rect">
            <a:avLst/>
          </a:prstGeom>
          <a:solidFill>
            <a:schemeClr val="hlink"/>
          </a:solidFill>
          <a:ln w="31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chemeClr val="accent2"/>
              </a:buClr>
              <a:buFont typeface="Wingdings" pitchFamily="2" charset="2"/>
              <a:buChar char="•"/>
              <a:defRPr/>
            </a:pPr>
            <a:endParaRPr lang="is-IS"/>
          </a:p>
        </p:txBody>
      </p:sp>
      <p:sp>
        <p:nvSpPr>
          <p:cNvPr id="7" name="Line 1056"/>
          <p:cNvSpPr>
            <a:spLocks noChangeShapeType="1"/>
          </p:cNvSpPr>
          <p:nvPr/>
        </p:nvSpPr>
        <p:spPr bwMode="auto">
          <a:xfrm>
            <a:off x="4837235" y="1773238"/>
            <a:ext cx="3456842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buClr>
                <a:schemeClr val="accent2"/>
              </a:buClr>
              <a:buFont typeface="Wingdings" pitchFamily="2" charset="2"/>
              <a:buChar char="•"/>
              <a:defRPr/>
            </a:pPr>
            <a:endParaRPr lang="is-IS"/>
          </a:p>
        </p:txBody>
      </p:sp>
      <p:sp>
        <p:nvSpPr>
          <p:cNvPr id="8" name="Line 1057"/>
          <p:cNvSpPr>
            <a:spLocks noChangeShapeType="1"/>
          </p:cNvSpPr>
          <p:nvPr/>
        </p:nvSpPr>
        <p:spPr bwMode="auto">
          <a:xfrm flipV="1">
            <a:off x="6566389" y="981076"/>
            <a:ext cx="0" cy="1655763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buClr>
                <a:schemeClr val="accent2"/>
              </a:buClr>
              <a:buFont typeface="Wingdings" pitchFamily="2" charset="2"/>
              <a:buChar char="•"/>
              <a:defRPr/>
            </a:pPr>
            <a:endParaRPr lang="is-IS"/>
          </a:p>
        </p:txBody>
      </p:sp>
      <p:sp>
        <p:nvSpPr>
          <p:cNvPr id="9" name="Rectangle 1066"/>
          <p:cNvSpPr>
            <a:spLocks noChangeArrowheads="1"/>
          </p:cNvSpPr>
          <p:nvPr/>
        </p:nvSpPr>
        <p:spPr bwMode="auto">
          <a:xfrm>
            <a:off x="4841631" y="985839"/>
            <a:ext cx="1720362" cy="784225"/>
          </a:xfrm>
          <a:prstGeom prst="rect">
            <a:avLst/>
          </a:prstGeom>
          <a:solidFill>
            <a:srgbClr val="6482BE"/>
          </a:solidFill>
          <a:ln w="31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chemeClr val="accent2"/>
              </a:buClr>
              <a:buFont typeface="Wingdings" pitchFamily="2" charset="2"/>
              <a:buChar char="•"/>
              <a:defRPr/>
            </a:pPr>
            <a:endParaRPr lang="is-IS"/>
          </a:p>
        </p:txBody>
      </p:sp>
      <p:sp>
        <p:nvSpPr>
          <p:cNvPr id="25293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716574" y="3213100"/>
            <a:ext cx="7772400" cy="137160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D429FE-2111-43AB-9B35-65DE28FED14D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538" y="939801"/>
            <a:ext cx="2139462" cy="3952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3224" y="939801"/>
            <a:ext cx="6280638" cy="3952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D429FE-2111-43AB-9B35-65DE28FED14D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8559FD-40E7-4505-BE25-C239C7AB9E13}" type="datetimeFigureOut">
              <a:rPr lang="is-IS" smtClean="0"/>
              <a:pPr/>
              <a:t>3.9.2010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29FE-2111-43AB-9B35-65DE28FED14D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 userDrawn="1"/>
        </p:nvSpPr>
        <p:spPr bwMode="auto">
          <a:xfrm>
            <a:off x="2" y="0"/>
            <a:ext cx="6566389" cy="6858000"/>
          </a:xfrm>
          <a:prstGeom prst="rect">
            <a:avLst/>
          </a:prstGeom>
          <a:solidFill>
            <a:schemeClr val="hlink"/>
          </a:solidFill>
          <a:ln w="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chemeClr val="accent2"/>
              </a:buClr>
              <a:buFont typeface="Wingdings" pitchFamily="2" charset="2"/>
              <a:buChar char="•"/>
              <a:defRPr/>
            </a:pPr>
            <a:endParaRPr lang="is-IS"/>
          </a:p>
        </p:txBody>
      </p:sp>
      <p:graphicFrame>
        <p:nvGraphicFramePr>
          <p:cNvPr id="4" name="Group 4"/>
          <p:cNvGraphicFramePr>
            <a:graphicFrameLocks noGrp="1"/>
          </p:cNvGraphicFramePr>
          <p:nvPr/>
        </p:nvGraphicFramePr>
        <p:xfrm>
          <a:off x="6100399" y="0"/>
          <a:ext cx="3043603" cy="6858000"/>
        </p:xfrm>
        <a:graphic>
          <a:graphicData uri="http://schemas.openxmlformats.org/drawingml/2006/table">
            <a:tbl>
              <a:tblPr/>
              <a:tblGrid>
                <a:gridCol w="3043603"/>
              </a:tblGrid>
              <a:tr h="685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4406" marR="8440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10"/>
          <p:cNvSpPr>
            <a:spLocks noChangeArrowheads="1"/>
          </p:cNvSpPr>
          <p:nvPr userDrawn="1"/>
        </p:nvSpPr>
        <p:spPr bwMode="auto">
          <a:xfrm>
            <a:off x="4837238" y="981078"/>
            <a:ext cx="3455377" cy="1655763"/>
          </a:xfrm>
          <a:prstGeom prst="rect">
            <a:avLst/>
          </a:prstGeom>
          <a:solidFill>
            <a:srgbClr val="335C85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chemeClr val="accent2"/>
              </a:buClr>
              <a:buFont typeface="Wingdings" pitchFamily="2" charset="2"/>
              <a:buChar char="•"/>
              <a:defRPr/>
            </a:pPr>
            <a:endParaRPr lang="is-IS"/>
          </a:p>
        </p:txBody>
      </p:sp>
      <p:sp>
        <p:nvSpPr>
          <p:cNvPr id="6" name="Rectangle 11"/>
          <p:cNvSpPr>
            <a:spLocks noChangeArrowheads="1"/>
          </p:cNvSpPr>
          <p:nvPr userDrawn="1"/>
        </p:nvSpPr>
        <p:spPr bwMode="auto">
          <a:xfrm>
            <a:off x="6566389" y="1773238"/>
            <a:ext cx="1714500" cy="849312"/>
          </a:xfrm>
          <a:prstGeom prst="rect">
            <a:avLst/>
          </a:prstGeom>
          <a:solidFill>
            <a:schemeClr val="hlink"/>
          </a:solidFill>
          <a:ln w="31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chemeClr val="accent2"/>
              </a:buClr>
              <a:buFont typeface="Wingdings" pitchFamily="2" charset="2"/>
              <a:buChar char="•"/>
              <a:defRPr/>
            </a:pPr>
            <a:endParaRPr lang="is-IS"/>
          </a:p>
        </p:txBody>
      </p:sp>
      <p:sp>
        <p:nvSpPr>
          <p:cNvPr id="7" name="Line 12"/>
          <p:cNvSpPr>
            <a:spLocks noChangeShapeType="1"/>
          </p:cNvSpPr>
          <p:nvPr userDrawn="1"/>
        </p:nvSpPr>
        <p:spPr bwMode="auto">
          <a:xfrm>
            <a:off x="4837235" y="1773238"/>
            <a:ext cx="3456842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buClr>
                <a:schemeClr val="accent2"/>
              </a:buClr>
              <a:buFont typeface="Wingdings" pitchFamily="2" charset="2"/>
              <a:buChar char="•"/>
              <a:defRPr/>
            </a:pPr>
            <a:endParaRPr lang="is-IS"/>
          </a:p>
        </p:txBody>
      </p:sp>
      <p:sp>
        <p:nvSpPr>
          <p:cNvPr id="8" name="Line 13"/>
          <p:cNvSpPr>
            <a:spLocks noChangeShapeType="1"/>
          </p:cNvSpPr>
          <p:nvPr userDrawn="1"/>
        </p:nvSpPr>
        <p:spPr bwMode="auto">
          <a:xfrm flipV="1">
            <a:off x="6566389" y="981078"/>
            <a:ext cx="0" cy="1655763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buClr>
                <a:schemeClr val="accent2"/>
              </a:buClr>
              <a:buFont typeface="Wingdings" pitchFamily="2" charset="2"/>
              <a:buChar char="•"/>
              <a:defRPr/>
            </a:pPr>
            <a:endParaRPr lang="is-IS"/>
          </a:p>
        </p:txBody>
      </p:sp>
      <p:sp>
        <p:nvSpPr>
          <p:cNvPr id="9" name="Rectangle 14"/>
          <p:cNvSpPr>
            <a:spLocks noChangeArrowheads="1"/>
          </p:cNvSpPr>
          <p:nvPr userDrawn="1"/>
        </p:nvSpPr>
        <p:spPr bwMode="auto">
          <a:xfrm>
            <a:off x="4841631" y="985843"/>
            <a:ext cx="1720362" cy="784225"/>
          </a:xfrm>
          <a:prstGeom prst="rect">
            <a:avLst/>
          </a:prstGeom>
          <a:solidFill>
            <a:srgbClr val="6482BE"/>
          </a:solidFill>
          <a:ln w="31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chemeClr val="accent2"/>
              </a:buClr>
              <a:buFont typeface="Wingdings" pitchFamily="2" charset="2"/>
              <a:buChar char="•"/>
              <a:defRPr/>
            </a:pPr>
            <a:endParaRPr lang="is-IS"/>
          </a:p>
        </p:txBody>
      </p:sp>
      <p:sp>
        <p:nvSpPr>
          <p:cNvPr id="8755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16574" y="3213100"/>
            <a:ext cx="7772400" cy="137160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70CA1-1049-4B87-B399-95345B759E6B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547BEE-F27E-4C27-BF3D-91EF1984CFDB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3223" y="2565400"/>
            <a:ext cx="4210050" cy="3168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3951" y="2565400"/>
            <a:ext cx="4210050" cy="3168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CFC7F-28F1-46CA-844A-A17F234FD726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2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2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8C7CD-D370-49CF-ADF5-922EFE4E81A2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CFF94-4A6F-40E0-A5E0-9D8C45A12EB5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0B5D7-225A-4C62-B3C7-FEC6EBD1429B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D429FE-2111-43AB-9B35-65DE28FED14D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435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38" y="273055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EFE9B-0FA8-4A12-AD3D-075542EA545D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is-I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EE5AF-8340-4817-85CA-F3B46726FF3D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98104-62E5-4F44-A0BF-E1EE9D2D1DD7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538" y="1611318"/>
            <a:ext cx="2139462" cy="4122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3226" y="1611318"/>
            <a:ext cx="6280638" cy="4122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B6B34-5A7D-4F5D-B33B-80E55608DBE1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D429FE-2111-43AB-9B35-65DE28FED14D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3223" y="1724025"/>
            <a:ext cx="4210050" cy="3168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3951" y="1724025"/>
            <a:ext cx="4210050" cy="3168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D429FE-2111-43AB-9B35-65DE28FED14D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D429FE-2111-43AB-9B35-65DE28FED14D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D429FE-2111-43AB-9B35-65DE28FED14D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D429FE-2111-43AB-9B35-65DE28FED14D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D429FE-2111-43AB-9B35-65DE28FED14D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is-I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D429FE-2111-43AB-9B35-65DE28FED14D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fme-haus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503988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1920" name="Rectangle 16"/>
          <p:cNvSpPr>
            <a:spLocks noChangeArrowheads="1"/>
          </p:cNvSpPr>
          <p:nvPr/>
        </p:nvSpPr>
        <p:spPr bwMode="auto">
          <a:xfrm>
            <a:off x="231531" y="6577013"/>
            <a:ext cx="3656135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chemeClr val="accent2"/>
              </a:buClr>
              <a:buFont typeface="Wingdings" pitchFamily="2" charset="2"/>
              <a:buChar char="•"/>
              <a:defRPr/>
            </a:pPr>
            <a:endParaRPr lang="is-I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59423" y="939800"/>
            <a:ext cx="80010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is-IS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83224" y="1724025"/>
            <a:ext cx="8560777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 smtClean="0"/>
          </a:p>
        </p:txBody>
      </p:sp>
      <p:sp>
        <p:nvSpPr>
          <p:cNvPr id="25191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99031" y="6515100"/>
            <a:ext cx="1981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fld id="{D9D429FE-2111-43AB-9B35-65DE28FED14D}" type="slidenum">
              <a:rPr lang="is-IS" smtClean="0"/>
              <a:pPr/>
              <a:t>‹#›</a:t>
            </a:fld>
            <a:endParaRPr lang="is-IS"/>
          </a:p>
        </p:txBody>
      </p:sp>
      <p:pic>
        <p:nvPicPr>
          <p:cNvPr id="1031" name="Picture 22" descr="fme-haus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1927" name="Rectangle 23"/>
          <p:cNvSpPr>
            <a:spLocks noChangeArrowheads="1"/>
          </p:cNvSpPr>
          <p:nvPr/>
        </p:nvSpPr>
        <p:spPr bwMode="auto">
          <a:xfrm rot="-10800000">
            <a:off x="5169877" y="71439"/>
            <a:ext cx="3656135" cy="2619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chemeClr val="accent2"/>
              </a:buClr>
              <a:buFont typeface="Wingdings" pitchFamily="2" charset="2"/>
              <a:buChar char="•"/>
              <a:defRPr/>
            </a:pPr>
            <a:endParaRPr lang="is-IS"/>
          </a:p>
        </p:txBody>
      </p:sp>
      <p:sp>
        <p:nvSpPr>
          <p:cNvPr id="252018" name="Rectangle 114"/>
          <p:cNvSpPr>
            <a:spLocks noChangeArrowheads="1"/>
          </p:cNvSpPr>
          <p:nvPr/>
        </p:nvSpPr>
        <p:spPr bwMode="auto">
          <a:xfrm>
            <a:off x="575897" y="974726"/>
            <a:ext cx="7987811" cy="415925"/>
          </a:xfrm>
          <a:prstGeom prst="rect">
            <a:avLst/>
          </a:prstGeom>
          <a:noFill/>
          <a:ln w="31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buClr>
                <a:schemeClr val="accent2"/>
              </a:buClr>
              <a:buFont typeface="Wingdings" pitchFamily="2" charset="2"/>
              <a:buChar char="•"/>
              <a:defRPr/>
            </a:pPr>
            <a:endParaRPr lang="en-US">
              <a:solidFill>
                <a:schemeClr val="hlink"/>
              </a:solidFill>
            </a:endParaRPr>
          </a:p>
        </p:txBody>
      </p:sp>
      <p:sp>
        <p:nvSpPr>
          <p:cNvPr id="252019" name="Rectangle 115"/>
          <p:cNvSpPr>
            <a:spLocks noChangeArrowheads="1"/>
          </p:cNvSpPr>
          <p:nvPr/>
        </p:nvSpPr>
        <p:spPr bwMode="auto">
          <a:xfrm>
            <a:off x="7855928" y="973138"/>
            <a:ext cx="707780" cy="417512"/>
          </a:xfrm>
          <a:prstGeom prst="rect">
            <a:avLst/>
          </a:prstGeom>
          <a:solidFill>
            <a:schemeClr val="hlink"/>
          </a:solidFill>
          <a:ln w="31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chemeClr val="accent2"/>
              </a:buClr>
              <a:buFont typeface="Wingdings" pitchFamily="2" charset="2"/>
              <a:buChar char="•"/>
              <a:defRPr/>
            </a:pPr>
            <a:endParaRPr lang="is-IS"/>
          </a:p>
        </p:txBody>
      </p:sp>
      <p:sp>
        <p:nvSpPr>
          <p:cNvPr id="252021" name="Freeform 117"/>
          <p:cNvSpPr>
            <a:spLocks/>
          </p:cNvSpPr>
          <p:nvPr/>
        </p:nvSpPr>
        <p:spPr bwMode="auto">
          <a:xfrm>
            <a:off x="7924800" y="990600"/>
            <a:ext cx="240323" cy="393700"/>
          </a:xfrm>
          <a:custGeom>
            <a:avLst/>
            <a:gdLst/>
            <a:ahLst/>
            <a:cxnLst>
              <a:cxn ang="0">
                <a:pos x="740" y="1297"/>
              </a:cxn>
              <a:cxn ang="0">
                <a:pos x="473" y="2126"/>
              </a:cxn>
              <a:cxn ang="0">
                <a:pos x="378" y="2376"/>
              </a:cxn>
              <a:cxn ang="0">
                <a:pos x="319" y="2474"/>
              </a:cxn>
              <a:cxn ang="0">
                <a:pos x="273" y="2528"/>
              </a:cxn>
              <a:cxn ang="0">
                <a:pos x="220" y="2566"/>
              </a:cxn>
              <a:cxn ang="0">
                <a:pos x="172" y="2575"/>
              </a:cxn>
              <a:cxn ang="0">
                <a:pos x="153" y="2561"/>
              </a:cxn>
              <a:cxn ang="0">
                <a:pos x="155" y="2539"/>
              </a:cxn>
              <a:cxn ang="0">
                <a:pos x="178" y="2512"/>
              </a:cxn>
              <a:cxn ang="0">
                <a:pos x="200" y="2477"/>
              </a:cxn>
              <a:cxn ang="0">
                <a:pos x="208" y="2409"/>
              </a:cxn>
              <a:cxn ang="0">
                <a:pos x="198" y="2377"/>
              </a:cxn>
              <a:cxn ang="0">
                <a:pos x="161" y="2342"/>
              </a:cxn>
              <a:cxn ang="0">
                <a:pos x="109" y="2335"/>
              </a:cxn>
              <a:cxn ang="0">
                <a:pos x="53" y="2362"/>
              </a:cxn>
              <a:cxn ang="0">
                <a:pos x="11" y="2424"/>
              </a:cxn>
              <a:cxn ang="0">
                <a:pos x="0" y="2486"/>
              </a:cxn>
              <a:cxn ang="0">
                <a:pos x="14" y="2546"/>
              </a:cxn>
              <a:cxn ang="0">
                <a:pos x="40" y="2584"/>
              </a:cxn>
              <a:cxn ang="0">
                <a:pos x="77" y="2609"/>
              </a:cxn>
              <a:cxn ang="0">
                <a:pos x="117" y="2617"/>
              </a:cxn>
              <a:cxn ang="0">
                <a:pos x="194" y="2608"/>
              </a:cxn>
              <a:cxn ang="0">
                <a:pos x="267" y="2576"/>
              </a:cxn>
              <a:cxn ang="0">
                <a:pos x="342" y="2511"/>
              </a:cxn>
              <a:cxn ang="0">
                <a:pos x="426" y="2405"/>
              </a:cxn>
              <a:cxn ang="0">
                <a:pos x="571" y="2162"/>
              </a:cxn>
              <a:cxn ang="0">
                <a:pos x="665" y="1961"/>
              </a:cxn>
              <a:cxn ang="0">
                <a:pos x="914" y="1302"/>
              </a:cxn>
              <a:cxn ang="0">
                <a:pos x="1178" y="570"/>
              </a:cxn>
              <a:cxn ang="0">
                <a:pos x="1274" y="348"/>
              </a:cxn>
              <a:cxn ang="0">
                <a:pos x="1359" y="196"/>
              </a:cxn>
              <a:cxn ang="0">
                <a:pos x="1433" y="100"/>
              </a:cxn>
              <a:cxn ang="0">
                <a:pos x="1480" y="60"/>
              </a:cxn>
              <a:cxn ang="0">
                <a:pos x="1526" y="42"/>
              </a:cxn>
              <a:cxn ang="0">
                <a:pos x="1557" y="47"/>
              </a:cxn>
              <a:cxn ang="0">
                <a:pos x="1560" y="67"/>
              </a:cxn>
              <a:cxn ang="0">
                <a:pos x="1530" y="112"/>
              </a:cxn>
              <a:cxn ang="0">
                <a:pos x="1511" y="170"/>
              </a:cxn>
              <a:cxn ang="0">
                <a:pos x="1521" y="231"/>
              </a:cxn>
              <a:cxn ang="0">
                <a:pos x="1562" y="274"/>
              </a:cxn>
              <a:cxn ang="0">
                <a:pos x="1599" y="283"/>
              </a:cxn>
              <a:cxn ang="0">
                <a:pos x="1649" y="274"/>
              </a:cxn>
              <a:cxn ang="0">
                <a:pos x="1687" y="250"/>
              </a:cxn>
              <a:cxn ang="0">
                <a:pos x="1724" y="188"/>
              </a:cxn>
              <a:cxn ang="0">
                <a:pos x="1731" y="128"/>
              </a:cxn>
              <a:cxn ang="0">
                <a:pos x="1721" y="82"/>
              </a:cxn>
              <a:cxn ang="0">
                <a:pos x="1695" y="40"/>
              </a:cxn>
              <a:cxn ang="0">
                <a:pos x="1656" y="12"/>
              </a:cxn>
              <a:cxn ang="0">
                <a:pos x="1613" y="1"/>
              </a:cxn>
              <a:cxn ang="0">
                <a:pos x="1523" y="12"/>
              </a:cxn>
              <a:cxn ang="0">
                <a:pos x="1445" y="47"/>
              </a:cxn>
              <a:cxn ang="0">
                <a:pos x="1338" y="125"/>
              </a:cxn>
              <a:cxn ang="0">
                <a:pos x="1230" y="234"/>
              </a:cxn>
              <a:cxn ang="0">
                <a:pos x="1127" y="372"/>
              </a:cxn>
              <a:cxn ang="0">
                <a:pos x="993" y="610"/>
              </a:cxn>
              <a:cxn ang="0">
                <a:pos x="887" y="869"/>
              </a:cxn>
            </a:cxnLst>
            <a:rect l="0" t="0" r="r" b="b"/>
            <a:pathLst>
              <a:path w="1731" h="2617">
                <a:moveTo>
                  <a:pt x="674" y="911"/>
                </a:moveTo>
                <a:lnTo>
                  <a:pt x="872" y="911"/>
                </a:lnTo>
                <a:lnTo>
                  <a:pt x="839" y="1004"/>
                </a:lnTo>
                <a:lnTo>
                  <a:pt x="806" y="1100"/>
                </a:lnTo>
                <a:lnTo>
                  <a:pt x="773" y="1197"/>
                </a:lnTo>
                <a:lnTo>
                  <a:pt x="740" y="1297"/>
                </a:lnTo>
                <a:lnTo>
                  <a:pt x="676" y="1496"/>
                </a:lnTo>
                <a:lnTo>
                  <a:pt x="614" y="1691"/>
                </a:lnTo>
                <a:lnTo>
                  <a:pt x="555" y="1877"/>
                </a:lnTo>
                <a:lnTo>
                  <a:pt x="526" y="1965"/>
                </a:lnTo>
                <a:lnTo>
                  <a:pt x="499" y="2049"/>
                </a:lnTo>
                <a:lnTo>
                  <a:pt x="473" y="2126"/>
                </a:lnTo>
                <a:lnTo>
                  <a:pt x="448" y="2197"/>
                </a:lnTo>
                <a:lnTo>
                  <a:pt x="425" y="2262"/>
                </a:lnTo>
                <a:lnTo>
                  <a:pt x="413" y="2291"/>
                </a:lnTo>
                <a:lnTo>
                  <a:pt x="402" y="2319"/>
                </a:lnTo>
                <a:lnTo>
                  <a:pt x="386" y="2357"/>
                </a:lnTo>
                <a:lnTo>
                  <a:pt x="378" y="2376"/>
                </a:lnTo>
                <a:lnTo>
                  <a:pt x="368" y="2393"/>
                </a:lnTo>
                <a:lnTo>
                  <a:pt x="352" y="2423"/>
                </a:lnTo>
                <a:lnTo>
                  <a:pt x="344" y="2437"/>
                </a:lnTo>
                <a:lnTo>
                  <a:pt x="335" y="2451"/>
                </a:lnTo>
                <a:lnTo>
                  <a:pt x="327" y="2463"/>
                </a:lnTo>
                <a:lnTo>
                  <a:pt x="319" y="2474"/>
                </a:lnTo>
                <a:lnTo>
                  <a:pt x="311" y="2485"/>
                </a:lnTo>
                <a:lnTo>
                  <a:pt x="303" y="2495"/>
                </a:lnTo>
                <a:lnTo>
                  <a:pt x="296" y="2504"/>
                </a:lnTo>
                <a:lnTo>
                  <a:pt x="288" y="2513"/>
                </a:lnTo>
                <a:lnTo>
                  <a:pt x="280" y="2521"/>
                </a:lnTo>
                <a:lnTo>
                  <a:pt x="273" y="2528"/>
                </a:lnTo>
                <a:lnTo>
                  <a:pt x="259" y="2542"/>
                </a:lnTo>
                <a:lnTo>
                  <a:pt x="252" y="2547"/>
                </a:lnTo>
                <a:lnTo>
                  <a:pt x="245" y="2552"/>
                </a:lnTo>
                <a:lnTo>
                  <a:pt x="239" y="2556"/>
                </a:lnTo>
                <a:lnTo>
                  <a:pt x="232" y="2560"/>
                </a:lnTo>
                <a:lnTo>
                  <a:pt x="220" y="2566"/>
                </a:lnTo>
                <a:lnTo>
                  <a:pt x="209" y="2570"/>
                </a:lnTo>
                <a:lnTo>
                  <a:pt x="199" y="2573"/>
                </a:lnTo>
                <a:lnTo>
                  <a:pt x="190" y="2575"/>
                </a:lnTo>
                <a:lnTo>
                  <a:pt x="182" y="2576"/>
                </a:lnTo>
                <a:lnTo>
                  <a:pt x="175" y="2575"/>
                </a:lnTo>
                <a:lnTo>
                  <a:pt x="172" y="2575"/>
                </a:lnTo>
                <a:lnTo>
                  <a:pt x="168" y="2574"/>
                </a:lnTo>
                <a:lnTo>
                  <a:pt x="163" y="2572"/>
                </a:lnTo>
                <a:lnTo>
                  <a:pt x="158" y="2569"/>
                </a:lnTo>
                <a:lnTo>
                  <a:pt x="155" y="2566"/>
                </a:lnTo>
                <a:lnTo>
                  <a:pt x="154" y="2564"/>
                </a:lnTo>
                <a:lnTo>
                  <a:pt x="153" y="2561"/>
                </a:lnTo>
                <a:lnTo>
                  <a:pt x="152" y="2559"/>
                </a:lnTo>
                <a:lnTo>
                  <a:pt x="151" y="2556"/>
                </a:lnTo>
                <a:lnTo>
                  <a:pt x="151" y="2553"/>
                </a:lnTo>
                <a:lnTo>
                  <a:pt x="152" y="2550"/>
                </a:lnTo>
                <a:lnTo>
                  <a:pt x="153" y="2544"/>
                </a:lnTo>
                <a:lnTo>
                  <a:pt x="155" y="2539"/>
                </a:lnTo>
                <a:lnTo>
                  <a:pt x="157" y="2534"/>
                </a:lnTo>
                <a:lnTo>
                  <a:pt x="161" y="2529"/>
                </a:lnTo>
                <a:lnTo>
                  <a:pt x="165" y="2525"/>
                </a:lnTo>
                <a:lnTo>
                  <a:pt x="169" y="2521"/>
                </a:lnTo>
                <a:lnTo>
                  <a:pt x="173" y="2517"/>
                </a:lnTo>
                <a:lnTo>
                  <a:pt x="178" y="2512"/>
                </a:lnTo>
                <a:lnTo>
                  <a:pt x="182" y="2506"/>
                </a:lnTo>
                <a:lnTo>
                  <a:pt x="187" y="2501"/>
                </a:lnTo>
                <a:lnTo>
                  <a:pt x="191" y="2494"/>
                </a:lnTo>
                <a:lnTo>
                  <a:pt x="196" y="2486"/>
                </a:lnTo>
                <a:lnTo>
                  <a:pt x="198" y="2482"/>
                </a:lnTo>
                <a:lnTo>
                  <a:pt x="200" y="2477"/>
                </a:lnTo>
                <a:lnTo>
                  <a:pt x="203" y="2467"/>
                </a:lnTo>
                <a:lnTo>
                  <a:pt x="206" y="2455"/>
                </a:lnTo>
                <a:lnTo>
                  <a:pt x="208" y="2442"/>
                </a:lnTo>
                <a:lnTo>
                  <a:pt x="209" y="2430"/>
                </a:lnTo>
                <a:lnTo>
                  <a:pt x="209" y="2419"/>
                </a:lnTo>
                <a:lnTo>
                  <a:pt x="208" y="2409"/>
                </a:lnTo>
                <a:lnTo>
                  <a:pt x="207" y="2404"/>
                </a:lnTo>
                <a:lnTo>
                  <a:pt x="206" y="2399"/>
                </a:lnTo>
                <a:lnTo>
                  <a:pt x="203" y="2389"/>
                </a:lnTo>
                <a:lnTo>
                  <a:pt x="202" y="2385"/>
                </a:lnTo>
                <a:lnTo>
                  <a:pt x="200" y="2381"/>
                </a:lnTo>
                <a:lnTo>
                  <a:pt x="198" y="2377"/>
                </a:lnTo>
                <a:lnTo>
                  <a:pt x="195" y="2373"/>
                </a:lnTo>
                <a:lnTo>
                  <a:pt x="190" y="2364"/>
                </a:lnTo>
                <a:lnTo>
                  <a:pt x="184" y="2357"/>
                </a:lnTo>
                <a:lnTo>
                  <a:pt x="177" y="2352"/>
                </a:lnTo>
                <a:lnTo>
                  <a:pt x="169" y="2346"/>
                </a:lnTo>
                <a:lnTo>
                  <a:pt x="161" y="2342"/>
                </a:lnTo>
                <a:lnTo>
                  <a:pt x="152" y="2339"/>
                </a:lnTo>
                <a:lnTo>
                  <a:pt x="142" y="2336"/>
                </a:lnTo>
                <a:lnTo>
                  <a:pt x="137" y="2335"/>
                </a:lnTo>
                <a:lnTo>
                  <a:pt x="131" y="2335"/>
                </a:lnTo>
                <a:lnTo>
                  <a:pt x="119" y="2334"/>
                </a:lnTo>
                <a:lnTo>
                  <a:pt x="109" y="2335"/>
                </a:lnTo>
                <a:lnTo>
                  <a:pt x="100" y="2337"/>
                </a:lnTo>
                <a:lnTo>
                  <a:pt x="90" y="2340"/>
                </a:lnTo>
                <a:lnTo>
                  <a:pt x="80" y="2344"/>
                </a:lnTo>
                <a:lnTo>
                  <a:pt x="71" y="2349"/>
                </a:lnTo>
                <a:lnTo>
                  <a:pt x="62" y="2355"/>
                </a:lnTo>
                <a:lnTo>
                  <a:pt x="53" y="2362"/>
                </a:lnTo>
                <a:lnTo>
                  <a:pt x="44" y="2370"/>
                </a:lnTo>
                <a:lnTo>
                  <a:pt x="37" y="2380"/>
                </a:lnTo>
                <a:lnTo>
                  <a:pt x="29" y="2390"/>
                </a:lnTo>
                <a:lnTo>
                  <a:pt x="23" y="2401"/>
                </a:lnTo>
                <a:lnTo>
                  <a:pt x="17" y="2412"/>
                </a:lnTo>
                <a:lnTo>
                  <a:pt x="11" y="2424"/>
                </a:lnTo>
                <a:lnTo>
                  <a:pt x="7" y="2437"/>
                </a:lnTo>
                <a:lnTo>
                  <a:pt x="4" y="2451"/>
                </a:lnTo>
                <a:lnTo>
                  <a:pt x="1" y="2465"/>
                </a:lnTo>
                <a:lnTo>
                  <a:pt x="1" y="2472"/>
                </a:lnTo>
                <a:lnTo>
                  <a:pt x="0" y="2479"/>
                </a:lnTo>
                <a:lnTo>
                  <a:pt x="0" y="2486"/>
                </a:lnTo>
                <a:lnTo>
                  <a:pt x="0" y="2493"/>
                </a:lnTo>
                <a:lnTo>
                  <a:pt x="2" y="2506"/>
                </a:lnTo>
                <a:lnTo>
                  <a:pt x="5" y="2520"/>
                </a:lnTo>
                <a:lnTo>
                  <a:pt x="7" y="2526"/>
                </a:lnTo>
                <a:lnTo>
                  <a:pt x="9" y="2533"/>
                </a:lnTo>
                <a:lnTo>
                  <a:pt x="14" y="2546"/>
                </a:lnTo>
                <a:lnTo>
                  <a:pt x="17" y="2552"/>
                </a:lnTo>
                <a:lnTo>
                  <a:pt x="20" y="2558"/>
                </a:lnTo>
                <a:lnTo>
                  <a:pt x="27" y="2569"/>
                </a:lnTo>
                <a:lnTo>
                  <a:pt x="31" y="2574"/>
                </a:lnTo>
                <a:lnTo>
                  <a:pt x="35" y="2579"/>
                </a:lnTo>
                <a:lnTo>
                  <a:pt x="40" y="2584"/>
                </a:lnTo>
                <a:lnTo>
                  <a:pt x="44" y="2589"/>
                </a:lnTo>
                <a:lnTo>
                  <a:pt x="49" y="2593"/>
                </a:lnTo>
                <a:lnTo>
                  <a:pt x="55" y="2597"/>
                </a:lnTo>
                <a:lnTo>
                  <a:pt x="60" y="2600"/>
                </a:lnTo>
                <a:lnTo>
                  <a:pt x="65" y="2604"/>
                </a:lnTo>
                <a:lnTo>
                  <a:pt x="77" y="2609"/>
                </a:lnTo>
                <a:lnTo>
                  <a:pt x="83" y="2612"/>
                </a:lnTo>
                <a:lnTo>
                  <a:pt x="90" y="2614"/>
                </a:lnTo>
                <a:lnTo>
                  <a:pt x="96" y="2615"/>
                </a:lnTo>
                <a:lnTo>
                  <a:pt x="103" y="2616"/>
                </a:lnTo>
                <a:lnTo>
                  <a:pt x="110" y="2617"/>
                </a:lnTo>
                <a:lnTo>
                  <a:pt x="117" y="2617"/>
                </a:lnTo>
                <a:lnTo>
                  <a:pt x="131" y="2617"/>
                </a:lnTo>
                <a:lnTo>
                  <a:pt x="144" y="2616"/>
                </a:lnTo>
                <a:lnTo>
                  <a:pt x="157" y="2615"/>
                </a:lnTo>
                <a:lnTo>
                  <a:pt x="170" y="2613"/>
                </a:lnTo>
                <a:lnTo>
                  <a:pt x="182" y="2611"/>
                </a:lnTo>
                <a:lnTo>
                  <a:pt x="194" y="2608"/>
                </a:lnTo>
                <a:lnTo>
                  <a:pt x="207" y="2605"/>
                </a:lnTo>
                <a:lnTo>
                  <a:pt x="219" y="2601"/>
                </a:lnTo>
                <a:lnTo>
                  <a:pt x="231" y="2596"/>
                </a:lnTo>
                <a:lnTo>
                  <a:pt x="243" y="2590"/>
                </a:lnTo>
                <a:lnTo>
                  <a:pt x="255" y="2583"/>
                </a:lnTo>
                <a:lnTo>
                  <a:pt x="267" y="2576"/>
                </a:lnTo>
                <a:lnTo>
                  <a:pt x="280" y="2568"/>
                </a:lnTo>
                <a:lnTo>
                  <a:pt x="292" y="2559"/>
                </a:lnTo>
                <a:lnTo>
                  <a:pt x="304" y="2548"/>
                </a:lnTo>
                <a:lnTo>
                  <a:pt x="317" y="2537"/>
                </a:lnTo>
                <a:lnTo>
                  <a:pt x="330" y="2524"/>
                </a:lnTo>
                <a:lnTo>
                  <a:pt x="342" y="2511"/>
                </a:lnTo>
                <a:lnTo>
                  <a:pt x="356" y="2496"/>
                </a:lnTo>
                <a:lnTo>
                  <a:pt x="369" y="2481"/>
                </a:lnTo>
                <a:lnTo>
                  <a:pt x="384" y="2464"/>
                </a:lnTo>
                <a:lnTo>
                  <a:pt x="397" y="2446"/>
                </a:lnTo>
                <a:lnTo>
                  <a:pt x="412" y="2426"/>
                </a:lnTo>
                <a:lnTo>
                  <a:pt x="426" y="2405"/>
                </a:lnTo>
                <a:lnTo>
                  <a:pt x="457" y="2359"/>
                </a:lnTo>
                <a:lnTo>
                  <a:pt x="473" y="2334"/>
                </a:lnTo>
                <a:lnTo>
                  <a:pt x="489" y="2307"/>
                </a:lnTo>
                <a:lnTo>
                  <a:pt x="523" y="2250"/>
                </a:lnTo>
                <a:lnTo>
                  <a:pt x="559" y="2185"/>
                </a:lnTo>
                <a:lnTo>
                  <a:pt x="571" y="2162"/>
                </a:lnTo>
                <a:lnTo>
                  <a:pt x="578" y="2150"/>
                </a:lnTo>
                <a:lnTo>
                  <a:pt x="584" y="2138"/>
                </a:lnTo>
                <a:lnTo>
                  <a:pt x="597" y="2112"/>
                </a:lnTo>
                <a:lnTo>
                  <a:pt x="610" y="2084"/>
                </a:lnTo>
                <a:lnTo>
                  <a:pt x="637" y="2025"/>
                </a:lnTo>
                <a:lnTo>
                  <a:pt x="665" y="1961"/>
                </a:lnTo>
                <a:lnTo>
                  <a:pt x="693" y="1892"/>
                </a:lnTo>
                <a:lnTo>
                  <a:pt x="722" y="1818"/>
                </a:lnTo>
                <a:lnTo>
                  <a:pt x="752" y="1741"/>
                </a:lnTo>
                <a:lnTo>
                  <a:pt x="782" y="1659"/>
                </a:lnTo>
                <a:lnTo>
                  <a:pt x="846" y="1486"/>
                </a:lnTo>
                <a:lnTo>
                  <a:pt x="914" y="1302"/>
                </a:lnTo>
                <a:lnTo>
                  <a:pt x="984" y="1110"/>
                </a:lnTo>
                <a:lnTo>
                  <a:pt x="1058" y="911"/>
                </a:lnTo>
                <a:lnTo>
                  <a:pt x="1295" y="911"/>
                </a:lnTo>
                <a:lnTo>
                  <a:pt x="1307" y="869"/>
                </a:lnTo>
                <a:lnTo>
                  <a:pt x="1070" y="869"/>
                </a:lnTo>
                <a:lnTo>
                  <a:pt x="1178" y="570"/>
                </a:lnTo>
                <a:lnTo>
                  <a:pt x="1188" y="544"/>
                </a:lnTo>
                <a:lnTo>
                  <a:pt x="1201" y="512"/>
                </a:lnTo>
                <a:lnTo>
                  <a:pt x="1216" y="476"/>
                </a:lnTo>
                <a:lnTo>
                  <a:pt x="1233" y="436"/>
                </a:lnTo>
                <a:lnTo>
                  <a:pt x="1253" y="392"/>
                </a:lnTo>
                <a:lnTo>
                  <a:pt x="1274" y="348"/>
                </a:lnTo>
                <a:lnTo>
                  <a:pt x="1297" y="304"/>
                </a:lnTo>
                <a:lnTo>
                  <a:pt x="1309" y="282"/>
                </a:lnTo>
                <a:lnTo>
                  <a:pt x="1321" y="260"/>
                </a:lnTo>
                <a:lnTo>
                  <a:pt x="1333" y="237"/>
                </a:lnTo>
                <a:lnTo>
                  <a:pt x="1346" y="216"/>
                </a:lnTo>
                <a:lnTo>
                  <a:pt x="1359" y="196"/>
                </a:lnTo>
                <a:lnTo>
                  <a:pt x="1372" y="176"/>
                </a:lnTo>
                <a:lnTo>
                  <a:pt x="1386" y="158"/>
                </a:lnTo>
                <a:lnTo>
                  <a:pt x="1399" y="140"/>
                </a:lnTo>
                <a:lnTo>
                  <a:pt x="1413" y="123"/>
                </a:lnTo>
                <a:lnTo>
                  <a:pt x="1426" y="108"/>
                </a:lnTo>
                <a:lnTo>
                  <a:pt x="1433" y="100"/>
                </a:lnTo>
                <a:lnTo>
                  <a:pt x="1440" y="93"/>
                </a:lnTo>
                <a:lnTo>
                  <a:pt x="1453" y="80"/>
                </a:lnTo>
                <a:lnTo>
                  <a:pt x="1460" y="74"/>
                </a:lnTo>
                <a:lnTo>
                  <a:pt x="1467" y="69"/>
                </a:lnTo>
                <a:lnTo>
                  <a:pt x="1473" y="64"/>
                </a:lnTo>
                <a:lnTo>
                  <a:pt x="1480" y="60"/>
                </a:lnTo>
                <a:lnTo>
                  <a:pt x="1493" y="52"/>
                </a:lnTo>
                <a:lnTo>
                  <a:pt x="1500" y="49"/>
                </a:lnTo>
                <a:lnTo>
                  <a:pt x="1506" y="47"/>
                </a:lnTo>
                <a:lnTo>
                  <a:pt x="1513" y="45"/>
                </a:lnTo>
                <a:lnTo>
                  <a:pt x="1519" y="43"/>
                </a:lnTo>
                <a:lnTo>
                  <a:pt x="1526" y="42"/>
                </a:lnTo>
                <a:lnTo>
                  <a:pt x="1532" y="42"/>
                </a:lnTo>
                <a:lnTo>
                  <a:pt x="1543" y="42"/>
                </a:lnTo>
                <a:lnTo>
                  <a:pt x="1548" y="43"/>
                </a:lnTo>
                <a:lnTo>
                  <a:pt x="1550" y="44"/>
                </a:lnTo>
                <a:lnTo>
                  <a:pt x="1553" y="45"/>
                </a:lnTo>
                <a:lnTo>
                  <a:pt x="1557" y="47"/>
                </a:lnTo>
                <a:lnTo>
                  <a:pt x="1558" y="49"/>
                </a:lnTo>
                <a:lnTo>
                  <a:pt x="1560" y="51"/>
                </a:lnTo>
                <a:lnTo>
                  <a:pt x="1560" y="53"/>
                </a:lnTo>
                <a:lnTo>
                  <a:pt x="1561" y="56"/>
                </a:lnTo>
                <a:lnTo>
                  <a:pt x="1561" y="63"/>
                </a:lnTo>
                <a:lnTo>
                  <a:pt x="1560" y="67"/>
                </a:lnTo>
                <a:lnTo>
                  <a:pt x="1558" y="71"/>
                </a:lnTo>
                <a:lnTo>
                  <a:pt x="1556" y="75"/>
                </a:lnTo>
                <a:lnTo>
                  <a:pt x="1553" y="80"/>
                </a:lnTo>
                <a:lnTo>
                  <a:pt x="1538" y="100"/>
                </a:lnTo>
                <a:lnTo>
                  <a:pt x="1534" y="106"/>
                </a:lnTo>
                <a:lnTo>
                  <a:pt x="1530" y="112"/>
                </a:lnTo>
                <a:lnTo>
                  <a:pt x="1526" y="119"/>
                </a:lnTo>
                <a:lnTo>
                  <a:pt x="1523" y="127"/>
                </a:lnTo>
                <a:lnTo>
                  <a:pt x="1519" y="137"/>
                </a:lnTo>
                <a:lnTo>
                  <a:pt x="1516" y="147"/>
                </a:lnTo>
                <a:lnTo>
                  <a:pt x="1513" y="158"/>
                </a:lnTo>
                <a:lnTo>
                  <a:pt x="1511" y="170"/>
                </a:lnTo>
                <a:lnTo>
                  <a:pt x="1511" y="181"/>
                </a:lnTo>
                <a:lnTo>
                  <a:pt x="1511" y="192"/>
                </a:lnTo>
                <a:lnTo>
                  <a:pt x="1512" y="202"/>
                </a:lnTo>
                <a:lnTo>
                  <a:pt x="1514" y="212"/>
                </a:lnTo>
                <a:lnTo>
                  <a:pt x="1517" y="222"/>
                </a:lnTo>
                <a:lnTo>
                  <a:pt x="1521" y="231"/>
                </a:lnTo>
                <a:lnTo>
                  <a:pt x="1525" y="240"/>
                </a:lnTo>
                <a:lnTo>
                  <a:pt x="1531" y="249"/>
                </a:lnTo>
                <a:lnTo>
                  <a:pt x="1538" y="256"/>
                </a:lnTo>
                <a:lnTo>
                  <a:pt x="1545" y="263"/>
                </a:lnTo>
                <a:lnTo>
                  <a:pt x="1553" y="269"/>
                </a:lnTo>
                <a:lnTo>
                  <a:pt x="1562" y="274"/>
                </a:lnTo>
                <a:lnTo>
                  <a:pt x="1572" y="278"/>
                </a:lnTo>
                <a:lnTo>
                  <a:pt x="1577" y="280"/>
                </a:lnTo>
                <a:lnTo>
                  <a:pt x="1582" y="281"/>
                </a:lnTo>
                <a:lnTo>
                  <a:pt x="1588" y="282"/>
                </a:lnTo>
                <a:lnTo>
                  <a:pt x="1593" y="283"/>
                </a:lnTo>
                <a:lnTo>
                  <a:pt x="1599" y="283"/>
                </a:lnTo>
                <a:lnTo>
                  <a:pt x="1605" y="283"/>
                </a:lnTo>
                <a:lnTo>
                  <a:pt x="1616" y="283"/>
                </a:lnTo>
                <a:lnTo>
                  <a:pt x="1628" y="281"/>
                </a:lnTo>
                <a:lnTo>
                  <a:pt x="1639" y="278"/>
                </a:lnTo>
                <a:lnTo>
                  <a:pt x="1644" y="277"/>
                </a:lnTo>
                <a:lnTo>
                  <a:pt x="1649" y="274"/>
                </a:lnTo>
                <a:lnTo>
                  <a:pt x="1659" y="270"/>
                </a:lnTo>
                <a:lnTo>
                  <a:pt x="1669" y="264"/>
                </a:lnTo>
                <a:lnTo>
                  <a:pt x="1673" y="261"/>
                </a:lnTo>
                <a:lnTo>
                  <a:pt x="1678" y="257"/>
                </a:lnTo>
                <a:lnTo>
                  <a:pt x="1682" y="254"/>
                </a:lnTo>
                <a:lnTo>
                  <a:pt x="1687" y="250"/>
                </a:lnTo>
                <a:lnTo>
                  <a:pt x="1695" y="240"/>
                </a:lnTo>
                <a:lnTo>
                  <a:pt x="1702" y="231"/>
                </a:lnTo>
                <a:lnTo>
                  <a:pt x="1709" y="222"/>
                </a:lnTo>
                <a:lnTo>
                  <a:pt x="1715" y="211"/>
                </a:lnTo>
                <a:lnTo>
                  <a:pt x="1720" y="200"/>
                </a:lnTo>
                <a:lnTo>
                  <a:pt x="1724" y="188"/>
                </a:lnTo>
                <a:lnTo>
                  <a:pt x="1727" y="176"/>
                </a:lnTo>
                <a:lnTo>
                  <a:pt x="1729" y="169"/>
                </a:lnTo>
                <a:lnTo>
                  <a:pt x="1730" y="163"/>
                </a:lnTo>
                <a:lnTo>
                  <a:pt x="1731" y="145"/>
                </a:lnTo>
                <a:lnTo>
                  <a:pt x="1731" y="136"/>
                </a:lnTo>
                <a:lnTo>
                  <a:pt x="1731" y="128"/>
                </a:lnTo>
                <a:lnTo>
                  <a:pt x="1730" y="120"/>
                </a:lnTo>
                <a:lnTo>
                  <a:pt x="1729" y="112"/>
                </a:lnTo>
                <a:lnTo>
                  <a:pt x="1728" y="104"/>
                </a:lnTo>
                <a:lnTo>
                  <a:pt x="1726" y="97"/>
                </a:lnTo>
                <a:lnTo>
                  <a:pt x="1724" y="90"/>
                </a:lnTo>
                <a:lnTo>
                  <a:pt x="1721" y="82"/>
                </a:lnTo>
                <a:lnTo>
                  <a:pt x="1718" y="75"/>
                </a:lnTo>
                <a:lnTo>
                  <a:pt x="1715" y="68"/>
                </a:lnTo>
                <a:lnTo>
                  <a:pt x="1708" y="56"/>
                </a:lnTo>
                <a:lnTo>
                  <a:pt x="1704" y="50"/>
                </a:lnTo>
                <a:lnTo>
                  <a:pt x="1699" y="45"/>
                </a:lnTo>
                <a:lnTo>
                  <a:pt x="1695" y="40"/>
                </a:lnTo>
                <a:lnTo>
                  <a:pt x="1690" y="35"/>
                </a:lnTo>
                <a:lnTo>
                  <a:pt x="1685" y="30"/>
                </a:lnTo>
                <a:lnTo>
                  <a:pt x="1679" y="26"/>
                </a:lnTo>
                <a:lnTo>
                  <a:pt x="1668" y="18"/>
                </a:lnTo>
                <a:lnTo>
                  <a:pt x="1662" y="15"/>
                </a:lnTo>
                <a:lnTo>
                  <a:pt x="1656" y="12"/>
                </a:lnTo>
                <a:lnTo>
                  <a:pt x="1649" y="9"/>
                </a:lnTo>
                <a:lnTo>
                  <a:pt x="1642" y="7"/>
                </a:lnTo>
                <a:lnTo>
                  <a:pt x="1636" y="5"/>
                </a:lnTo>
                <a:lnTo>
                  <a:pt x="1629" y="3"/>
                </a:lnTo>
                <a:lnTo>
                  <a:pt x="1620" y="2"/>
                </a:lnTo>
                <a:lnTo>
                  <a:pt x="1613" y="1"/>
                </a:lnTo>
                <a:lnTo>
                  <a:pt x="1598" y="0"/>
                </a:lnTo>
                <a:lnTo>
                  <a:pt x="1580" y="1"/>
                </a:lnTo>
                <a:lnTo>
                  <a:pt x="1561" y="3"/>
                </a:lnTo>
                <a:lnTo>
                  <a:pt x="1542" y="7"/>
                </a:lnTo>
                <a:lnTo>
                  <a:pt x="1533" y="9"/>
                </a:lnTo>
                <a:lnTo>
                  <a:pt x="1523" y="12"/>
                </a:lnTo>
                <a:lnTo>
                  <a:pt x="1513" y="15"/>
                </a:lnTo>
                <a:lnTo>
                  <a:pt x="1504" y="18"/>
                </a:lnTo>
                <a:lnTo>
                  <a:pt x="1494" y="22"/>
                </a:lnTo>
                <a:lnTo>
                  <a:pt x="1484" y="26"/>
                </a:lnTo>
                <a:lnTo>
                  <a:pt x="1465" y="36"/>
                </a:lnTo>
                <a:lnTo>
                  <a:pt x="1445" y="47"/>
                </a:lnTo>
                <a:lnTo>
                  <a:pt x="1434" y="53"/>
                </a:lnTo>
                <a:lnTo>
                  <a:pt x="1424" y="59"/>
                </a:lnTo>
                <a:lnTo>
                  <a:pt x="1403" y="73"/>
                </a:lnTo>
                <a:lnTo>
                  <a:pt x="1382" y="90"/>
                </a:lnTo>
                <a:lnTo>
                  <a:pt x="1360" y="107"/>
                </a:lnTo>
                <a:lnTo>
                  <a:pt x="1338" y="125"/>
                </a:lnTo>
                <a:lnTo>
                  <a:pt x="1315" y="146"/>
                </a:lnTo>
                <a:lnTo>
                  <a:pt x="1292" y="168"/>
                </a:lnTo>
                <a:lnTo>
                  <a:pt x="1269" y="191"/>
                </a:lnTo>
                <a:lnTo>
                  <a:pt x="1256" y="205"/>
                </a:lnTo>
                <a:lnTo>
                  <a:pt x="1243" y="220"/>
                </a:lnTo>
                <a:lnTo>
                  <a:pt x="1230" y="234"/>
                </a:lnTo>
                <a:lnTo>
                  <a:pt x="1217" y="251"/>
                </a:lnTo>
                <a:lnTo>
                  <a:pt x="1191" y="283"/>
                </a:lnTo>
                <a:lnTo>
                  <a:pt x="1178" y="300"/>
                </a:lnTo>
                <a:lnTo>
                  <a:pt x="1165" y="317"/>
                </a:lnTo>
                <a:lnTo>
                  <a:pt x="1139" y="353"/>
                </a:lnTo>
                <a:lnTo>
                  <a:pt x="1127" y="372"/>
                </a:lnTo>
                <a:lnTo>
                  <a:pt x="1113" y="391"/>
                </a:lnTo>
                <a:lnTo>
                  <a:pt x="1088" y="432"/>
                </a:lnTo>
                <a:lnTo>
                  <a:pt x="1064" y="474"/>
                </a:lnTo>
                <a:lnTo>
                  <a:pt x="1040" y="517"/>
                </a:lnTo>
                <a:lnTo>
                  <a:pt x="1016" y="562"/>
                </a:lnTo>
                <a:lnTo>
                  <a:pt x="993" y="610"/>
                </a:lnTo>
                <a:lnTo>
                  <a:pt x="970" y="658"/>
                </a:lnTo>
                <a:lnTo>
                  <a:pt x="959" y="683"/>
                </a:lnTo>
                <a:lnTo>
                  <a:pt x="949" y="708"/>
                </a:lnTo>
                <a:lnTo>
                  <a:pt x="927" y="761"/>
                </a:lnTo>
                <a:lnTo>
                  <a:pt x="907" y="814"/>
                </a:lnTo>
                <a:lnTo>
                  <a:pt x="887" y="869"/>
                </a:lnTo>
                <a:lnTo>
                  <a:pt x="688" y="869"/>
                </a:lnTo>
                <a:lnTo>
                  <a:pt x="674" y="911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Char char="•"/>
              <a:defRPr/>
            </a:pPr>
            <a:endParaRPr lang="is-IS"/>
          </a:p>
        </p:txBody>
      </p:sp>
      <p:sp>
        <p:nvSpPr>
          <p:cNvPr id="252022" name="Freeform 118"/>
          <p:cNvSpPr>
            <a:spLocks/>
          </p:cNvSpPr>
          <p:nvPr/>
        </p:nvSpPr>
        <p:spPr bwMode="auto">
          <a:xfrm>
            <a:off x="8083062" y="1112839"/>
            <a:ext cx="232997" cy="173037"/>
          </a:xfrm>
          <a:custGeom>
            <a:avLst/>
            <a:gdLst/>
            <a:ahLst/>
            <a:cxnLst>
              <a:cxn ang="0">
                <a:pos x="434" y="485"/>
              </a:cxn>
              <a:cxn ang="0">
                <a:pos x="561" y="296"/>
              </a:cxn>
              <a:cxn ang="0">
                <a:pos x="687" y="158"/>
              </a:cxn>
              <a:cxn ang="0">
                <a:pos x="801" y="74"/>
              </a:cxn>
              <a:cxn ang="0">
                <a:pos x="873" y="45"/>
              </a:cxn>
              <a:cxn ang="0">
                <a:pos x="922" y="43"/>
              </a:cxn>
              <a:cxn ang="0">
                <a:pos x="945" y="63"/>
              </a:cxn>
              <a:cxn ang="0">
                <a:pos x="947" y="111"/>
              </a:cxn>
              <a:cxn ang="0">
                <a:pos x="855" y="379"/>
              </a:cxn>
              <a:cxn ang="0">
                <a:pos x="1012" y="472"/>
              </a:cxn>
              <a:cxn ang="0">
                <a:pos x="1093" y="350"/>
              </a:cxn>
              <a:cxn ang="0">
                <a:pos x="1213" y="208"/>
              </a:cxn>
              <a:cxn ang="0">
                <a:pos x="1337" y="96"/>
              </a:cxn>
              <a:cxn ang="0">
                <a:pos x="1430" y="43"/>
              </a:cxn>
              <a:cxn ang="0">
                <a:pos x="1485" y="47"/>
              </a:cxn>
              <a:cxn ang="0">
                <a:pos x="1521" y="84"/>
              </a:cxn>
              <a:cxn ang="0">
                <a:pos x="1517" y="154"/>
              </a:cxn>
              <a:cxn ang="0">
                <a:pos x="1420" y="394"/>
              </a:cxn>
              <a:cxn ang="0">
                <a:pos x="1239" y="825"/>
              </a:cxn>
              <a:cxn ang="0">
                <a:pos x="1203" y="952"/>
              </a:cxn>
              <a:cxn ang="0">
                <a:pos x="1203" y="1049"/>
              </a:cxn>
              <a:cxn ang="0">
                <a:pos x="1226" y="1105"/>
              </a:cxn>
              <a:cxn ang="0">
                <a:pos x="1266" y="1135"/>
              </a:cxn>
              <a:cxn ang="0">
                <a:pos x="1325" y="1146"/>
              </a:cxn>
              <a:cxn ang="0">
                <a:pos x="1400" y="1133"/>
              </a:cxn>
              <a:cxn ang="0">
                <a:pos x="1495" y="1080"/>
              </a:cxn>
              <a:cxn ang="0">
                <a:pos x="1585" y="993"/>
              </a:cxn>
              <a:cxn ang="0">
                <a:pos x="1647" y="866"/>
              </a:cxn>
              <a:cxn ang="0">
                <a:pos x="1532" y="1006"/>
              </a:cxn>
              <a:cxn ang="0">
                <a:pos x="1457" y="1066"/>
              </a:cxn>
              <a:cxn ang="0">
                <a:pos x="1395" y="1083"/>
              </a:cxn>
              <a:cxn ang="0">
                <a:pos x="1365" y="1058"/>
              </a:cxn>
              <a:cxn ang="0">
                <a:pos x="1358" y="1017"/>
              </a:cxn>
              <a:cxn ang="0">
                <a:pos x="1390" y="915"/>
              </a:cxn>
              <a:cxn ang="0">
                <a:pos x="1597" y="432"/>
              </a:cxn>
              <a:cxn ang="0">
                <a:pos x="1672" y="223"/>
              </a:cxn>
              <a:cxn ang="0">
                <a:pos x="1675" y="148"/>
              </a:cxn>
              <a:cxn ang="0">
                <a:pos x="1656" y="84"/>
              </a:cxn>
              <a:cxn ang="0">
                <a:pos x="1615" y="35"/>
              </a:cxn>
              <a:cxn ang="0">
                <a:pos x="1550" y="6"/>
              </a:cxn>
              <a:cxn ang="0">
                <a:pos x="1463" y="1"/>
              </a:cxn>
              <a:cxn ang="0">
                <a:pos x="1372" y="33"/>
              </a:cxn>
              <a:cxn ang="0">
                <a:pos x="1277" y="101"/>
              </a:cxn>
              <a:cxn ang="0">
                <a:pos x="1137" y="242"/>
              </a:cxn>
              <a:cxn ang="0">
                <a:pos x="1060" y="326"/>
              </a:cxn>
              <a:cxn ang="0">
                <a:pos x="1093" y="180"/>
              </a:cxn>
              <a:cxn ang="0">
                <a:pos x="1089" y="107"/>
              </a:cxn>
              <a:cxn ang="0">
                <a:pos x="1061" y="49"/>
              </a:cxn>
              <a:cxn ang="0">
                <a:pos x="1011" y="13"/>
              </a:cxn>
              <a:cxn ang="0">
                <a:pos x="943" y="0"/>
              </a:cxn>
              <a:cxn ang="0">
                <a:pos x="836" y="24"/>
              </a:cxn>
              <a:cxn ang="0">
                <a:pos x="724" y="90"/>
              </a:cxn>
              <a:cxn ang="0">
                <a:pos x="618" y="183"/>
              </a:cxn>
              <a:cxn ang="0">
                <a:pos x="524" y="294"/>
              </a:cxn>
              <a:cxn ang="0">
                <a:pos x="592" y="8"/>
              </a:cxn>
              <a:cxn ang="0">
                <a:pos x="460" y="46"/>
              </a:cxn>
              <a:cxn ang="0">
                <a:pos x="315" y="57"/>
              </a:cxn>
            </a:cxnLst>
            <a:rect l="0" t="0" r="r" b="b"/>
            <a:pathLst>
              <a:path w="1677" h="1146">
                <a:moveTo>
                  <a:pt x="0" y="1130"/>
                </a:moveTo>
                <a:lnTo>
                  <a:pt x="183" y="1130"/>
                </a:lnTo>
                <a:lnTo>
                  <a:pt x="400" y="557"/>
                </a:lnTo>
                <a:lnTo>
                  <a:pt x="407" y="540"/>
                </a:lnTo>
                <a:lnTo>
                  <a:pt x="415" y="522"/>
                </a:lnTo>
                <a:lnTo>
                  <a:pt x="424" y="504"/>
                </a:lnTo>
                <a:lnTo>
                  <a:pt x="434" y="485"/>
                </a:lnTo>
                <a:lnTo>
                  <a:pt x="445" y="465"/>
                </a:lnTo>
                <a:lnTo>
                  <a:pt x="457" y="445"/>
                </a:lnTo>
                <a:lnTo>
                  <a:pt x="469" y="424"/>
                </a:lnTo>
                <a:lnTo>
                  <a:pt x="483" y="402"/>
                </a:lnTo>
                <a:lnTo>
                  <a:pt x="513" y="360"/>
                </a:lnTo>
                <a:lnTo>
                  <a:pt x="545" y="317"/>
                </a:lnTo>
                <a:lnTo>
                  <a:pt x="561" y="296"/>
                </a:lnTo>
                <a:lnTo>
                  <a:pt x="578" y="275"/>
                </a:lnTo>
                <a:lnTo>
                  <a:pt x="596" y="254"/>
                </a:lnTo>
                <a:lnTo>
                  <a:pt x="614" y="233"/>
                </a:lnTo>
                <a:lnTo>
                  <a:pt x="632" y="213"/>
                </a:lnTo>
                <a:lnTo>
                  <a:pt x="650" y="194"/>
                </a:lnTo>
                <a:lnTo>
                  <a:pt x="669" y="176"/>
                </a:lnTo>
                <a:lnTo>
                  <a:pt x="687" y="158"/>
                </a:lnTo>
                <a:lnTo>
                  <a:pt x="706" y="142"/>
                </a:lnTo>
                <a:lnTo>
                  <a:pt x="716" y="134"/>
                </a:lnTo>
                <a:lnTo>
                  <a:pt x="725" y="126"/>
                </a:lnTo>
                <a:lnTo>
                  <a:pt x="745" y="111"/>
                </a:lnTo>
                <a:lnTo>
                  <a:pt x="764" y="98"/>
                </a:lnTo>
                <a:lnTo>
                  <a:pt x="783" y="85"/>
                </a:lnTo>
                <a:lnTo>
                  <a:pt x="801" y="74"/>
                </a:lnTo>
                <a:lnTo>
                  <a:pt x="820" y="64"/>
                </a:lnTo>
                <a:lnTo>
                  <a:pt x="829" y="60"/>
                </a:lnTo>
                <a:lnTo>
                  <a:pt x="838" y="56"/>
                </a:lnTo>
                <a:lnTo>
                  <a:pt x="847" y="53"/>
                </a:lnTo>
                <a:lnTo>
                  <a:pt x="856" y="50"/>
                </a:lnTo>
                <a:lnTo>
                  <a:pt x="864" y="47"/>
                </a:lnTo>
                <a:lnTo>
                  <a:pt x="873" y="45"/>
                </a:lnTo>
                <a:lnTo>
                  <a:pt x="882" y="43"/>
                </a:lnTo>
                <a:lnTo>
                  <a:pt x="890" y="42"/>
                </a:lnTo>
                <a:lnTo>
                  <a:pt x="898" y="42"/>
                </a:lnTo>
                <a:lnTo>
                  <a:pt x="907" y="41"/>
                </a:lnTo>
                <a:lnTo>
                  <a:pt x="912" y="41"/>
                </a:lnTo>
                <a:lnTo>
                  <a:pt x="917" y="42"/>
                </a:lnTo>
                <a:lnTo>
                  <a:pt x="922" y="43"/>
                </a:lnTo>
                <a:lnTo>
                  <a:pt x="926" y="45"/>
                </a:lnTo>
                <a:lnTo>
                  <a:pt x="930" y="47"/>
                </a:lnTo>
                <a:lnTo>
                  <a:pt x="934" y="49"/>
                </a:lnTo>
                <a:lnTo>
                  <a:pt x="938" y="52"/>
                </a:lnTo>
                <a:lnTo>
                  <a:pt x="941" y="55"/>
                </a:lnTo>
                <a:lnTo>
                  <a:pt x="943" y="59"/>
                </a:lnTo>
                <a:lnTo>
                  <a:pt x="945" y="63"/>
                </a:lnTo>
                <a:lnTo>
                  <a:pt x="947" y="67"/>
                </a:lnTo>
                <a:lnTo>
                  <a:pt x="949" y="72"/>
                </a:lnTo>
                <a:lnTo>
                  <a:pt x="949" y="77"/>
                </a:lnTo>
                <a:lnTo>
                  <a:pt x="950" y="83"/>
                </a:lnTo>
                <a:lnTo>
                  <a:pt x="950" y="90"/>
                </a:lnTo>
                <a:lnTo>
                  <a:pt x="949" y="97"/>
                </a:lnTo>
                <a:lnTo>
                  <a:pt x="947" y="111"/>
                </a:lnTo>
                <a:lnTo>
                  <a:pt x="944" y="127"/>
                </a:lnTo>
                <a:lnTo>
                  <a:pt x="939" y="147"/>
                </a:lnTo>
                <a:lnTo>
                  <a:pt x="931" y="173"/>
                </a:lnTo>
                <a:lnTo>
                  <a:pt x="919" y="207"/>
                </a:lnTo>
                <a:lnTo>
                  <a:pt x="903" y="251"/>
                </a:lnTo>
                <a:lnTo>
                  <a:pt x="882" y="308"/>
                </a:lnTo>
                <a:lnTo>
                  <a:pt x="855" y="379"/>
                </a:lnTo>
                <a:lnTo>
                  <a:pt x="570" y="1130"/>
                </a:lnTo>
                <a:lnTo>
                  <a:pt x="753" y="1130"/>
                </a:lnTo>
                <a:lnTo>
                  <a:pt x="976" y="544"/>
                </a:lnTo>
                <a:lnTo>
                  <a:pt x="983" y="527"/>
                </a:lnTo>
                <a:lnTo>
                  <a:pt x="992" y="509"/>
                </a:lnTo>
                <a:lnTo>
                  <a:pt x="1001" y="491"/>
                </a:lnTo>
                <a:lnTo>
                  <a:pt x="1012" y="472"/>
                </a:lnTo>
                <a:lnTo>
                  <a:pt x="1023" y="453"/>
                </a:lnTo>
                <a:lnTo>
                  <a:pt x="1029" y="443"/>
                </a:lnTo>
                <a:lnTo>
                  <a:pt x="1036" y="433"/>
                </a:lnTo>
                <a:lnTo>
                  <a:pt x="1049" y="412"/>
                </a:lnTo>
                <a:lnTo>
                  <a:pt x="1063" y="391"/>
                </a:lnTo>
                <a:lnTo>
                  <a:pt x="1078" y="370"/>
                </a:lnTo>
                <a:lnTo>
                  <a:pt x="1093" y="350"/>
                </a:lnTo>
                <a:lnTo>
                  <a:pt x="1109" y="329"/>
                </a:lnTo>
                <a:lnTo>
                  <a:pt x="1126" y="308"/>
                </a:lnTo>
                <a:lnTo>
                  <a:pt x="1143" y="287"/>
                </a:lnTo>
                <a:lnTo>
                  <a:pt x="1160" y="267"/>
                </a:lnTo>
                <a:lnTo>
                  <a:pt x="1178" y="246"/>
                </a:lnTo>
                <a:lnTo>
                  <a:pt x="1195" y="227"/>
                </a:lnTo>
                <a:lnTo>
                  <a:pt x="1213" y="208"/>
                </a:lnTo>
                <a:lnTo>
                  <a:pt x="1231" y="189"/>
                </a:lnTo>
                <a:lnTo>
                  <a:pt x="1250" y="171"/>
                </a:lnTo>
                <a:lnTo>
                  <a:pt x="1268" y="154"/>
                </a:lnTo>
                <a:lnTo>
                  <a:pt x="1285" y="138"/>
                </a:lnTo>
                <a:lnTo>
                  <a:pt x="1303" y="123"/>
                </a:lnTo>
                <a:lnTo>
                  <a:pt x="1320" y="109"/>
                </a:lnTo>
                <a:lnTo>
                  <a:pt x="1337" y="96"/>
                </a:lnTo>
                <a:lnTo>
                  <a:pt x="1353" y="83"/>
                </a:lnTo>
                <a:lnTo>
                  <a:pt x="1368" y="72"/>
                </a:lnTo>
                <a:lnTo>
                  <a:pt x="1384" y="63"/>
                </a:lnTo>
                <a:lnTo>
                  <a:pt x="1398" y="56"/>
                </a:lnTo>
                <a:lnTo>
                  <a:pt x="1411" y="49"/>
                </a:lnTo>
                <a:lnTo>
                  <a:pt x="1424" y="45"/>
                </a:lnTo>
                <a:lnTo>
                  <a:pt x="1430" y="43"/>
                </a:lnTo>
                <a:lnTo>
                  <a:pt x="1436" y="42"/>
                </a:lnTo>
                <a:lnTo>
                  <a:pt x="1442" y="41"/>
                </a:lnTo>
                <a:lnTo>
                  <a:pt x="1447" y="41"/>
                </a:lnTo>
                <a:lnTo>
                  <a:pt x="1458" y="42"/>
                </a:lnTo>
                <a:lnTo>
                  <a:pt x="1468" y="43"/>
                </a:lnTo>
                <a:lnTo>
                  <a:pt x="1477" y="45"/>
                </a:lnTo>
                <a:lnTo>
                  <a:pt x="1485" y="47"/>
                </a:lnTo>
                <a:lnTo>
                  <a:pt x="1494" y="51"/>
                </a:lnTo>
                <a:lnTo>
                  <a:pt x="1500" y="55"/>
                </a:lnTo>
                <a:lnTo>
                  <a:pt x="1506" y="59"/>
                </a:lnTo>
                <a:lnTo>
                  <a:pt x="1511" y="65"/>
                </a:lnTo>
                <a:lnTo>
                  <a:pt x="1515" y="71"/>
                </a:lnTo>
                <a:lnTo>
                  <a:pt x="1518" y="77"/>
                </a:lnTo>
                <a:lnTo>
                  <a:pt x="1521" y="84"/>
                </a:lnTo>
                <a:lnTo>
                  <a:pt x="1522" y="93"/>
                </a:lnTo>
                <a:lnTo>
                  <a:pt x="1523" y="101"/>
                </a:lnTo>
                <a:lnTo>
                  <a:pt x="1524" y="109"/>
                </a:lnTo>
                <a:lnTo>
                  <a:pt x="1524" y="119"/>
                </a:lnTo>
                <a:lnTo>
                  <a:pt x="1523" y="128"/>
                </a:lnTo>
                <a:lnTo>
                  <a:pt x="1521" y="140"/>
                </a:lnTo>
                <a:lnTo>
                  <a:pt x="1517" y="154"/>
                </a:lnTo>
                <a:lnTo>
                  <a:pt x="1512" y="170"/>
                </a:lnTo>
                <a:lnTo>
                  <a:pt x="1506" y="188"/>
                </a:lnTo>
                <a:lnTo>
                  <a:pt x="1498" y="208"/>
                </a:lnTo>
                <a:lnTo>
                  <a:pt x="1490" y="230"/>
                </a:lnTo>
                <a:lnTo>
                  <a:pt x="1469" y="280"/>
                </a:lnTo>
                <a:lnTo>
                  <a:pt x="1446" y="335"/>
                </a:lnTo>
                <a:lnTo>
                  <a:pt x="1420" y="394"/>
                </a:lnTo>
                <a:lnTo>
                  <a:pt x="1365" y="520"/>
                </a:lnTo>
                <a:lnTo>
                  <a:pt x="1337" y="585"/>
                </a:lnTo>
                <a:lnTo>
                  <a:pt x="1310" y="649"/>
                </a:lnTo>
                <a:lnTo>
                  <a:pt x="1284" y="711"/>
                </a:lnTo>
                <a:lnTo>
                  <a:pt x="1260" y="771"/>
                </a:lnTo>
                <a:lnTo>
                  <a:pt x="1249" y="799"/>
                </a:lnTo>
                <a:lnTo>
                  <a:pt x="1239" y="825"/>
                </a:lnTo>
                <a:lnTo>
                  <a:pt x="1229" y="850"/>
                </a:lnTo>
                <a:lnTo>
                  <a:pt x="1222" y="874"/>
                </a:lnTo>
                <a:lnTo>
                  <a:pt x="1215" y="896"/>
                </a:lnTo>
                <a:lnTo>
                  <a:pt x="1209" y="918"/>
                </a:lnTo>
                <a:lnTo>
                  <a:pt x="1205" y="936"/>
                </a:lnTo>
                <a:lnTo>
                  <a:pt x="1204" y="944"/>
                </a:lnTo>
                <a:lnTo>
                  <a:pt x="1203" y="952"/>
                </a:lnTo>
                <a:lnTo>
                  <a:pt x="1200" y="974"/>
                </a:lnTo>
                <a:lnTo>
                  <a:pt x="1199" y="994"/>
                </a:lnTo>
                <a:lnTo>
                  <a:pt x="1199" y="1014"/>
                </a:lnTo>
                <a:lnTo>
                  <a:pt x="1200" y="1023"/>
                </a:lnTo>
                <a:lnTo>
                  <a:pt x="1200" y="1032"/>
                </a:lnTo>
                <a:lnTo>
                  <a:pt x="1201" y="1040"/>
                </a:lnTo>
                <a:lnTo>
                  <a:pt x="1203" y="1049"/>
                </a:lnTo>
                <a:lnTo>
                  <a:pt x="1205" y="1057"/>
                </a:lnTo>
                <a:lnTo>
                  <a:pt x="1207" y="1065"/>
                </a:lnTo>
                <a:lnTo>
                  <a:pt x="1212" y="1080"/>
                </a:lnTo>
                <a:lnTo>
                  <a:pt x="1215" y="1087"/>
                </a:lnTo>
                <a:lnTo>
                  <a:pt x="1218" y="1093"/>
                </a:lnTo>
                <a:lnTo>
                  <a:pt x="1222" y="1100"/>
                </a:lnTo>
                <a:lnTo>
                  <a:pt x="1226" y="1105"/>
                </a:lnTo>
                <a:lnTo>
                  <a:pt x="1231" y="1111"/>
                </a:lnTo>
                <a:lnTo>
                  <a:pt x="1235" y="1116"/>
                </a:lnTo>
                <a:lnTo>
                  <a:pt x="1242" y="1120"/>
                </a:lnTo>
                <a:lnTo>
                  <a:pt x="1247" y="1125"/>
                </a:lnTo>
                <a:lnTo>
                  <a:pt x="1253" y="1129"/>
                </a:lnTo>
                <a:lnTo>
                  <a:pt x="1260" y="1132"/>
                </a:lnTo>
                <a:lnTo>
                  <a:pt x="1266" y="1135"/>
                </a:lnTo>
                <a:lnTo>
                  <a:pt x="1274" y="1138"/>
                </a:lnTo>
                <a:lnTo>
                  <a:pt x="1281" y="1140"/>
                </a:lnTo>
                <a:lnTo>
                  <a:pt x="1289" y="1142"/>
                </a:lnTo>
                <a:lnTo>
                  <a:pt x="1298" y="1144"/>
                </a:lnTo>
                <a:lnTo>
                  <a:pt x="1306" y="1145"/>
                </a:lnTo>
                <a:lnTo>
                  <a:pt x="1316" y="1146"/>
                </a:lnTo>
                <a:lnTo>
                  <a:pt x="1325" y="1146"/>
                </a:lnTo>
                <a:lnTo>
                  <a:pt x="1341" y="1145"/>
                </a:lnTo>
                <a:lnTo>
                  <a:pt x="1348" y="1144"/>
                </a:lnTo>
                <a:lnTo>
                  <a:pt x="1356" y="1144"/>
                </a:lnTo>
                <a:lnTo>
                  <a:pt x="1363" y="1142"/>
                </a:lnTo>
                <a:lnTo>
                  <a:pt x="1371" y="1141"/>
                </a:lnTo>
                <a:lnTo>
                  <a:pt x="1385" y="1137"/>
                </a:lnTo>
                <a:lnTo>
                  <a:pt x="1400" y="1133"/>
                </a:lnTo>
                <a:lnTo>
                  <a:pt x="1414" y="1127"/>
                </a:lnTo>
                <a:lnTo>
                  <a:pt x="1428" y="1121"/>
                </a:lnTo>
                <a:lnTo>
                  <a:pt x="1442" y="1114"/>
                </a:lnTo>
                <a:lnTo>
                  <a:pt x="1455" y="1106"/>
                </a:lnTo>
                <a:lnTo>
                  <a:pt x="1468" y="1098"/>
                </a:lnTo>
                <a:lnTo>
                  <a:pt x="1481" y="1089"/>
                </a:lnTo>
                <a:lnTo>
                  <a:pt x="1495" y="1080"/>
                </a:lnTo>
                <a:lnTo>
                  <a:pt x="1507" y="1070"/>
                </a:lnTo>
                <a:lnTo>
                  <a:pt x="1519" y="1059"/>
                </a:lnTo>
                <a:lnTo>
                  <a:pt x="1531" y="1049"/>
                </a:lnTo>
                <a:lnTo>
                  <a:pt x="1543" y="1038"/>
                </a:lnTo>
                <a:lnTo>
                  <a:pt x="1554" y="1027"/>
                </a:lnTo>
                <a:lnTo>
                  <a:pt x="1564" y="1016"/>
                </a:lnTo>
                <a:lnTo>
                  <a:pt x="1585" y="993"/>
                </a:lnTo>
                <a:lnTo>
                  <a:pt x="1604" y="970"/>
                </a:lnTo>
                <a:lnTo>
                  <a:pt x="1622" y="948"/>
                </a:lnTo>
                <a:lnTo>
                  <a:pt x="1638" y="927"/>
                </a:lnTo>
                <a:lnTo>
                  <a:pt x="1652" y="908"/>
                </a:lnTo>
                <a:lnTo>
                  <a:pt x="1676" y="873"/>
                </a:lnTo>
                <a:lnTo>
                  <a:pt x="1656" y="855"/>
                </a:lnTo>
                <a:lnTo>
                  <a:pt x="1647" y="866"/>
                </a:lnTo>
                <a:lnTo>
                  <a:pt x="1637" y="879"/>
                </a:lnTo>
                <a:lnTo>
                  <a:pt x="1612" y="912"/>
                </a:lnTo>
                <a:lnTo>
                  <a:pt x="1598" y="930"/>
                </a:lnTo>
                <a:lnTo>
                  <a:pt x="1583" y="949"/>
                </a:lnTo>
                <a:lnTo>
                  <a:pt x="1566" y="969"/>
                </a:lnTo>
                <a:lnTo>
                  <a:pt x="1549" y="988"/>
                </a:lnTo>
                <a:lnTo>
                  <a:pt x="1532" y="1006"/>
                </a:lnTo>
                <a:lnTo>
                  <a:pt x="1514" y="1024"/>
                </a:lnTo>
                <a:lnTo>
                  <a:pt x="1505" y="1032"/>
                </a:lnTo>
                <a:lnTo>
                  <a:pt x="1495" y="1040"/>
                </a:lnTo>
                <a:lnTo>
                  <a:pt x="1485" y="1047"/>
                </a:lnTo>
                <a:lnTo>
                  <a:pt x="1476" y="1054"/>
                </a:lnTo>
                <a:lnTo>
                  <a:pt x="1466" y="1060"/>
                </a:lnTo>
                <a:lnTo>
                  <a:pt x="1457" y="1066"/>
                </a:lnTo>
                <a:lnTo>
                  <a:pt x="1447" y="1072"/>
                </a:lnTo>
                <a:lnTo>
                  <a:pt x="1438" y="1076"/>
                </a:lnTo>
                <a:lnTo>
                  <a:pt x="1429" y="1079"/>
                </a:lnTo>
                <a:lnTo>
                  <a:pt x="1419" y="1081"/>
                </a:lnTo>
                <a:lnTo>
                  <a:pt x="1410" y="1083"/>
                </a:lnTo>
                <a:lnTo>
                  <a:pt x="1401" y="1083"/>
                </a:lnTo>
                <a:lnTo>
                  <a:pt x="1395" y="1083"/>
                </a:lnTo>
                <a:lnTo>
                  <a:pt x="1389" y="1082"/>
                </a:lnTo>
                <a:lnTo>
                  <a:pt x="1383" y="1079"/>
                </a:lnTo>
                <a:lnTo>
                  <a:pt x="1379" y="1077"/>
                </a:lnTo>
                <a:lnTo>
                  <a:pt x="1374" y="1073"/>
                </a:lnTo>
                <a:lnTo>
                  <a:pt x="1371" y="1068"/>
                </a:lnTo>
                <a:lnTo>
                  <a:pt x="1367" y="1063"/>
                </a:lnTo>
                <a:lnTo>
                  <a:pt x="1365" y="1058"/>
                </a:lnTo>
                <a:lnTo>
                  <a:pt x="1362" y="1052"/>
                </a:lnTo>
                <a:lnTo>
                  <a:pt x="1361" y="1046"/>
                </a:lnTo>
                <a:lnTo>
                  <a:pt x="1359" y="1039"/>
                </a:lnTo>
                <a:lnTo>
                  <a:pt x="1359" y="1035"/>
                </a:lnTo>
                <a:lnTo>
                  <a:pt x="1359" y="1032"/>
                </a:lnTo>
                <a:lnTo>
                  <a:pt x="1358" y="1025"/>
                </a:lnTo>
                <a:lnTo>
                  <a:pt x="1358" y="1017"/>
                </a:lnTo>
                <a:lnTo>
                  <a:pt x="1359" y="1009"/>
                </a:lnTo>
                <a:lnTo>
                  <a:pt x="1359" y="1002"/>
                </a:lnTo>
                <a:lnTo>
                  <a:pt x="1361" y="994"/>
                </a:lnTo>
                <a:lnTo>
                  <a:pt x="1364" y="983"/>
                </a:lnTo>
                <a:lnTo>
                  <a:pt x="1369" y="970"/>
                </a:lnTo>
                <a:lnTo>
                  <a:pt x="1375" y="954"/>
                </a:lnTo>
                <a:lnTo>
                  <a:pt x="1390" y="915"/>
                </a:lnTo>
                <a:lnTo>
                  <a:pt x="1410" y="866"/>
                </a:lnTo>
                <a:lnTo>
                  <a:pt x="1433" y="812"/>
                </a:lnTo>
                <a:lnTo>
                  <a:pt x="1459" y="753"/>
                </a:lnTo>
                <a:lnTo>
                  <a:pt x="1515" y="625"/>
                </a:lnTo>
                <a:lnTo>
                  <a:pt x="1543" y="558"/>
                </a:lnTo>
                <a:lnTo>
                  <a:pt x="1571" y="494"/>
                </a:lnTo>
                <a:lnTo>
                  <a:pt x="1597" y="432"/>
                </a:lnTo>
                <a:lnTo>
                  <a:pt x="1620" y="373"/>
                </a:lnTo>
                <a:lnTo>
                  <a:pt x="1641" y="321"/>
                </a:lnTo>
                <a:lnTo>
                  <a:pt x="1649" y="297"/>
                </a:lnTo>
                <a:lnTo>
                  <a:pt x="1657" y="275"/>
                </a:lnTo>
                <a:lnTo>
                  <a:pt x="1663" y="256"/>
                </a:lnTo>
                <a:lnTo>
                  <a:pt x="1669" y="238"/>
                </a:lnTo>
                <a:lnTo>
                  <a:pt x="1672" y="223"/>
                </a:lnTo>
                <a:lnTo>
                  <a:pt x="1674" y="211"/>
                </a:lnTo>
                <a:lnTo>
                  <a:pt x="1675" y="200"/>
                </a:lnTo>
                <a:lnTo>
                  <a:pt x="1676" y="190"/>
                </a:lnTo>
                <a:lnTo>
                  <a:pt x="1677" y="179"/>
                </a:lnTo>
                <a:lnTo>
                  <a:pt x="1677" y="169"/>
                </a:lnTo>
                <a:lnTo>
                  <a:pt x="1676" y="158"/>
                </a:lnTo>
                <a:lnTo>
                  <a:pt x="1675" y="148"/>
                </a:lnTo>
                <a:lnTo>
                  <a:pt x="1674" y="139"/>
                </a:lnTo>
                <a:lnTo>
                  <a:pt x="1672" y="129"/>
                </a:lnTo>
                <a:lnTo>
                  <a:pt x="1670" y="120"/>
                </a:lnTo>
                <a:lnTo>
                  <a:pt x="1667" y="111"/>
                </a:lnTo>
                <a:lnTo>
                  <a:pt x="1664" y="102"/>
                </a:lnTo>
                <a:lnTo>
                  <a:pt x="1660" y="93"/>
                </a:lnTo>
                <a:lnTo>
                  <a:pt x="1656" y="84"/>
                </a:lnTo>
                <a:lnTo>
                  <a:pt x="1652" y="76"/>
                </a:lnTo>
                <a:lnTo>
                  <a:pt x="1647" y="68"/>
                </a:lnTo>
                <a:lnTo>
                  <a:pt x="1641" y="61"/>
                </a:lnTo>
                <a:lnTo>
                  <a:pt x="1636" y="54"/>
                </a:lnTo>
                <a:lnTo>
                  <a:pt x="1629" y="48"/>
                </a:lnTo>
                <a:lnTo>
                  <a:pt x="1622" y="41"/>
                </a:lnTo>
                <a:lnTo>
                  <a:pt x="1615" y="35"/>
                </a:lnTo>
                <a:lnTo>
                  <a:pt x="1607" y="30"/>
                </a:lnTo>
                <a:lnTo>
                  <a:pt x="1599" y="25"/>
                </a:lnTo>
                <a:lnTo>
                  <a:pt x="1590" y="20"/>
                </a:lnTo>
                <a:lnTo>
                  <a:pt x="1581" y="16"/>
                </a:lnTo>
                <a:lnTo>
                  <a:pt x="1571" y="12"/>
                </a:lnTo>
                <a:lnTo>
                  <a:pt x="1561" y="9"/>
                </a:lnTo>
                <a:lnTo>
                  <a:pt x="1550" y="6"/>
                </a:lnTo>
                <a:lnTo>
                  <a:pt x="1539" y="4"/>
                </a:lnTo>
                <a:lnTo>
                  <a:pt x="1528" y="2"/>
                </a:lnTo>
                <a:lnTo>
                  <a:pt x="1515" y="1"/>
                </a:lnTo>
                <a:lnTo>
                  <a:pt x="1503" y="0"/>
                </a:lnTo>
                <a:lnTo>
                  <a:pt x="1489" y="0"/>
                </a:lnTo>
                <a:lnTo>
                  <a:pt x="1476" y="0"/>
                </a:lnTo>
                <a:lnTo>
                  <a:pt x="1463" y="1"/>
                </a:lnTo>
                <a:lnTo>
                  <a:pt x="1451" y="4"/>
                </a:lnTo>
                <a:lnTo>
                  <a:pt x="1438" y="7"/>
                </a:lnTo>
                <a:lnTo>
                  <a:pt x="1425" y="10"/>
                </a:lnTo>
                <a:lnTo>
                  <a:pt x="1412" y="15"/>
                </a:lnTo>
                <a:lnTo>
                  <a:pt x="1399" y="20"/>
                </a:lnTo>
                <a:lnTo>
                  <a:pt x="1386" y="27"/>
                </a:lnTo>
                <a:lnTo>
                  <a:pt x="1372" y="33"/>
                </a:lnTo>
                <a:lnTo>
                  <a:pt x="1359" y="41"/>
                </a:lnTo>
                <a:lnTo>
                  <a:pt x="1345" y="49"/>
                </a:lnTo>
                <a:lnTo>
                  <a:pt x="1332" y="58"/>
                </a:lnTo>
                <a:lnTo>
                  <a:pt x="1318" y="68"/>
                </a:lnTo>
                <a:lnTo>
                  <a:pt x="1304" y="78"/>
                </a:lnTo>
                <a:lnTo>
                  <a:pt x="1291" y="90"/>
                </a:lnTo>
                <a:lnTo>
                  <a:pt x="1277" y="101"/>
                </a:lnTo>
                <a:lnTo>
                  <a:pt x="1249" y="125"/>
                </a:lnTo>
                <a:lnTo>
                  <a:pt x="1234" y="138"/>
                </a:lnTo>
                <a:lnTo>
                  <a:pt x="1220" y="152"/>
                </a:lnTo>
                <a:lnTo>
                  <a:pt x="1192" y="180"/>
                </a:lnTo>
                <a:lnTo>
                  <a:pt x="1165" y="210"/>
                </a:lnTo>
                <a:lnTo>
                  <a:pt x="1151" y="226"/>
                </a:lnTo>
                <a:lnTo>
                  <a:pt x="1137" y="242"/>
                </a:lnTo>
                <a:lnTo>
                  <a:pt x="1124" y="259"/>
                </a:lnTo>
                <a:lnTo>
                  <a:pt x="1110" y="276"/>
                </a:lnTo>
                <a:lnTo>
                  <a:pt x="1083" y="310"/>
                </a:lnTo>
                <a:lnTo>
                  <a:pt x="1056" y="345"/>
                </a:lnTo>
                <a:lnTo>
                  <a:pt x="1052" y="345"/>
                </a:lnTo>
                <a:lnTo>
                  <a:pt x="1056" y="335"/>
                </a:lnTo>
                <a:lnTo>
                  <a:pt x="1060" y="326"/>
                </a:lnTo>
                <a:lnTo>
                  <a:pt x="1066" y="306"/>
                </a:lnTo>
                <a:lnTo>
                  <a:pt x="1072" y="287"/>
                </a:lnTo>
                <a:lnTo>
                  <a:pt x="1078" y="267"/>
                </a:lnTo>
                <a:lnTo>
                  <a:pt x="1082" y="246"/>
                </a:lnTo>
                <a:lnTo>
                  <a:pt x="1086" y="225"/>
                </a:lnTo>
                <a:lnTo>
                  <a:pt x="1090" y="203"/>
                </a:lnTo>
                <a:lnTo>
                  <a:pt x="1093" y="180"/>
                </a:lnTo>
                <a:lnTo>
                  <a:pt x="1094" y="170"/>
                </a:lnTo>
                <a:lnTo>
                  <a:pt x="1094" y="161"/>
                </a:lnTo>
                <a:lnTo>
                  <a:pt x="1094" y="142"/>
                </a:lnTo>
                <a:lnTo>
                  <a:pt x="1094" y="133"/>
                </a:lnTo>
                <a:lnTo>
                  <a:pt x="1093" y="124"/>
                </a:lnTo>
                <a:lnTo>
                  <a:pt x="1091" y="115"/>
                </a:lnTo>
                <a:lnTo>
                  <a:pt x="1089" y="107"/>
                </a:lnTo>
                <a:lnTo>
                  <a:pt x="1087" y="99"/>
                </a:lnTo>
                <a:lnTo>
                  <a:pt x="1084" y="91"/>
                </a:lnTo>
                <a:lnTo>
                  <a:pt x="1081" y="83"/>
                </a:lnTo>
                <a:lnTo>
                  <a:pt x="1078" y="75"/>
                </a:lnTo>
                <a:lnTo>
                  <a:pt x="1070" y="62"/>
                </a:lnTo>
                <a:lnTo>
                  <a:pt x="1066" y="55"/>
                </a:lnTo>
                <a:lnTo>
                  <a:pt x="1061" y="49"/>
                </a:lnTo>
                <a:lnTo>
                  <a:pt x="1056" y="44"/>
                </a:lnTo>
                <a:lnTo>
                  <a:pt x="1050" y="38"/>
                </a:lnTo>
                <a:lnTo>
                  <a:pt x="1038" y="28"/>
                </a:lnTo>
                <a:lnTo>
                  <a:pt x="1032" y="24"/>
                </a:lnTo>
                <a:lnTo>
                  <a:pt x="1025" y="20"/>
                </a:lnTo>
                <a:lnTo>
                  <a:pt x="1019" y="16"/>
                </a:lnTo>
                <a:lnTo>
                  <a:pt x="1011" y="13"/>
                </a:lnTo>
                <a:lnTo>
                  <a:pt x="1004" y="10"/>
                </a:lnTo>
                <a:lnTo>
                  <a:pt x="996" y="7"/>
                </a:lnTo>
                <a:lnTo>
                  <a:pt x="987" y="5"/>
                </a:lnTo>
                <a:lnTo>
                  <a:pt x="979" y="3"/>
                </a:lnTo>
                <a:lnTo>
                  <a:pt x="970" y="2"/>
                </a:lnTo>
                <a:lnTo>
                  <a:pt x="962" y="0"/>
                </a:lnTo>
                <a:lnTo>
                  <a:pt x="943" y="0"/>
                </a:lnTo>
                <a:lnTo>
                  <a:pt x="929" y="0"/>
                </a:lnTo>
                <a:lnTo>
                  <a:pt x="913" y="2"/>
                </a:lnTo>
                <a:lnTo>
                  <a:pt x="898" y="4"/>
                </a:lnTo>
                <a:lnTo>
                  <a:pt x="883" y="8"/>
                </a:lnTo>
                <a:lnTo>
                  <a:pt x="867" y="12"/>
                </a:lnTo>
                <a:lnTo>
                  <a:pt x="852" y="18"/>
                </a:lnTo>
                <a:lnTo>
                  <a:pt x="836" y="24"/>
                </a:lnTo>
                <a:lnTo>
                  <a:pt x="820" y="31"/>
                </a:lnTo>
                <a:lnTo>
                  <a:pt x="804" y="39"/>
                </a:lnTo>
                <a:lnTo>
                  <a:pt x="788" y="47"/>
                </a:lnTo>
                <a:lnTo>
                  <a:pt x="773" y="57"/>
                </a:lnTo>
                <a:lnTo>
                  <a:pt x="757" y="67"/>
                </a:lnTo>
                <a:lnTo>
                  <a:pt x="741" y="77"/>
                </a:lnTo>
                <a:lnTo>
                  <a:pt x="724" y="90"/>
                </a:lnTo>
                <a:lnTo>
                  <a:pt x="709" y="101"/>
                </a:lnTo>
                <a:lnTo>
                  <a:pt x="693" y="114"/>
                </a:lnTo>
                <a:lnTo>
                  <a:pt x="678" y="127"/>
                </a:lnTo>
                <a:lnTo>
                  <a:pt x="663" y="140"/>
                </a:lnTo>
                <a:lnTo>
                  <a:pt x="648" y="154"/>
                </a:lnTo>
                <a:lnTo>
                  <a:pt x="633" y="168"/>
                </a:lnTo>
                <a:lnTo>
                  <a:pt x="618" y="183"/>
                </a:lnTo>
                <a:lnTo>
                  <a:pt x="604" y="198"/>
                </a:lnTo>
                <a:lnTo>
                  <a:pt x="590" y="213"/>
                </a:lnTo>
                <a:lnTo>
                  <a:pt x="576" y="229"/>
                </a:lnTo>
                <a:lnTo>
                  <a:pt x="562" y="245"/>
                </a:lnTo>
                <a:lnTo>
                  <a:pt x="549" y="262"/>
                </a:lnTo>
                <a:lnTo>
                  <a:pt x="536" y="278"/>
                </a:lnTo>
                <a:lnTo>
                  <a:pt x="524" y="294"/>
                </a:lnTo>
                <a:lnTo>
                  <a:pt x="512" y="311"/>
                </a:lnTo>
                <a:lnTo>
                  <a:pt x="500" y="327"/>
                </a:lnTo>
                <a:lnTo>
                  <a:pt x="489" y="344"/>
                </a:lnTo>
                <a:lnTo>
                  <a:pt x="477" y="361"/>
                </a:lnTo>
                <a:lnTo>
                  <a:pt x="472" y="361"/>
                </a:lnTo>
                <a:lnTo>
                  <a:pt x="611" y="0"/>
                </a:lnTo>
                <a:lnTo>
                  <a:pt x="592" y="8"/>
                </a:lnTo>
                <a:lnTo>
                  <a:pt x="573" y="16"/>
                </a:lnTo>
                <a:lnTo>
                  <a:pt x="554" y="22"/>
                </a:lnTo>
                <a:lnTo>
                  <a:pt x="535" y="28"/>
                </a:lnTo>
                <a:lnTo>
                  <a:pt x="517" y="34"/>
                </a:lnTo>
                <a:lnTo>
                  <a:pt x="498" y="38"/>
                </a:lnTo>
                <a:lnTo>
                  <a:pt x="479" y="42"/>
                </a:lnTo>
                <a:lnTo>
                  <a:pt x="460" y="46"/>
                </a:lnTo>
                <a:lnTo>
                  <a:pt x="424" y="51"/>
                </a:lnTo>
                <a:lnTo>
                  <a:pt x="405" y="53"/>
                </a:lnTo>
                <a:lnTo>
                  <a:pt x="387" y="55"/>
                </a:lnTo>
                <a:lnTo>
                  <a:pt x="369" y="56"/>
                </a:lnTo>
                <a:lnTo>
                  <a:pt x="351" y="56"/>
                </a:lnTo>
                <a:lnTo>
                  <a:pt x="333" y="57"/>
                </a:lnTo>
                <a:lnTo>
                  <a:pt x="315" y="57"/>
                </a:lnTo>
                <a:lnTo>
                  <a:pt x="267" y="57"/>
                </a:lnTo>
                <a:lnTo>
                  <a:pt x="253" y="99"/>
                </a:lnTo>
                <a:lnTo>
                  <a:pt x="393" y="99"/>
                </a:lnTo>
                <a:lnTo>
                  <a:pt x="196" y="614"/>
                </a:lnTo>
                <a:lnTo>
                  <a:pt x="0" y="113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Char char="•"/>
              <a:defRPr/>
            </a:pPr>
            <a:endParaRPr lang="is-IS"/>
          </a:p>
        </p:txBody>
      </p:sp>
      <p:sp>
        <p:nvSpPr>
          <p:cNvPr id="252023" name="Freeform 119"/>
          <p:cNvSpPr>
            <a:spLocks noEditPoints="1"/>
          </p:cNvSpPr>
          <p:nvPr/>
        </p:nvSpPr>
        <p:spPr bwMode="auto">
          <a:xfrm>
            <a:off x="8338038" y="1112839"/>
            <a:ext cx="128954" cy="174625"/>
          </a:xfrm>
          <a:custGeom>
            <a:avLst/>
            <a:gdLst/>
            <a:ahLst/>
            <a:cxnLst>
              <a:cxn ang="0">
                <a:pos x="679" y="922"/>
              </a:cxn>
              <a:cxn ang="0">
                <a:pos x="591" y="1008"/>
              </a:cxn>
              <a:cxn ang="0">
                <a:pos x="500" y="1074"/>
              </a:cxn>
              <a:cxn ang="0">
                <a:pos x="424" y="1107"/>
              </a:cxn>
              <a:cxn ang="0">
                <a:pos x="328" y="1119"/>
              </a:cxn>
              <a:cxn ang="0">
                <a:pos x="253" y="1102"/>
              </a:cxn>
              <a:cxn ang="0">
                <a:pos x="203" y="1059"/>
              </a:cxn>
              <a:cxn ang="0">
                <a:pos x="174" y="998"/>
              </a:cxn>
              <a:cxn ang="0">
                <a:pos x="164" y="921"/>
              </a:cxn>
              <a:cxn ang="0">
                <a:pos x="174" y="787"/>
              </a:cxn>
              <a:cxn ang="0">
                <a:pos x="230" y="576"/>
              </a:cxn>
              <a:cxn ang="0">
                <a:pos x="333" y="570"/>
              </a:cxn>
              <a:cxn ang="0">
                <a:pos x="398" y="577"/>
              </a:cxn>
              <a:cxn ang="0">
                <a:pos x="527" y="567"/>
              </a:cxn>
              <a:cxn ang="0">
                <a:pos x="646" y="533"/>
              </a:cxn>
              <a:cxn ang="0">
                <a:pos x="752" y="478"/>
              </a:cxn>
              <a:cxn ang="0">
                <a:pos x="830" y="412"/>
              </a:cxn>
              <a:cxn ang="0">
                <a:pos x="887" y="334"/>
              </a:cxn>
              <a:cxn ang="0">
                <a:pos x="923" y="227"/>
              </a:cxn>
              <a:cxn ang="0">
                <a:pos x="920" y="145"/>
              </a:cxn>
              <a:cxn ang="0">
                <a:pos x="898" y="92"/>
              </a:cxn>
              <a:cxn ang="0">
                <a:pos x="855" y="45"/>
              </a:cxn>
              <a:cxn ang="0">
                <a:pos x="799" y="15"/>
              </a:cxn>
              <a:cxn ang="0">
                <a:pos x="705" y="0"/>
              </a:cxn>
              <a:cxn ang="0">
                <a:pos x="609" y="11"/>
              </a:cxn>
              <a:cxn ang="0">
                <a:pos x="525" y="36"/>
              </a:cxn>
              <a:cxn ang="0">
                <a:pos x="428" y="84"/>
              </a:cxn>
              <a:cxn ang="0">
                <a:pos x="319" y="161"/>
              </a:cxn>
              <a:cxn ang="0">
                <a:pos x="220" y="258"/>
              </a:cxn>
              <a:cxn ang="0">
                <a:pos x="133" y="371"/>
              </a:cxn>
              <a:cxn ang="0">
                <a:pos x="57" y="518"/>
              </a:cxn>
              <a:cxn ang="0">
                <a:pos x="18" y="642"/>
              </a:cxn>
              <a:cxn ang="0">
                <a:pos x="1" y="763"/>
              </a:cxn>
              <a:cxn ang="0">
                <a:pos x="3" y="858"/>
              </a:cxn>
              <a:cxn ang="0">
                <a:pos x="17" y="929"/>
              </a:cxn>
              <a:cxn ang="0">
                <a:pos x="48" y="1006"/>
              </a:cxn>
              <a:cxn ang="0">
                <a:pos x="117" y="1090"/>
              </a:cxn>
              <a:cxn ang="0">
                <a:pos x="200" y="1139"/>
              </a:cxn>
              <a:cxn ang="0">
                <a:pos x="280" y="1160"/>
              </a:cxn>
              <a:cxn ang="0">
                <a:pos x="371" y="1155"/>
              </a:cxn>
              <a:cxn ang="0">
                <a:pos x="493" y="1114"/>
              </a:cxn>
              <a:cxn ang="0">
                <a:pos x="579" y="1058"/>
              </a:cxn>
              <a:cxn ang="0">
                <a:pos x="667" y="980"/>
              </a:cxn>
              <a:cxn ang="0">
                <a:pos x="776" y="847"/>
              </a:cxn>
              <a:cxn ang="0">
                <a:pos x="767" y="246"/>
              </a:cxn>
              <a:cxn ang="0">
                <a:pos x="736" y="326"/>
              </a:cxn>
              <a:cxn ang="0">
                <a:pos x="682" y="408"/>
              </a:cxn>
              <a:cxn ang="0">
                <a:pos x="604" y="480"/>
              </a:cxn>
              <a:cxn ang="0">
                <a:pos x="519" y="521"/>
              </a:cxn>
              <a:cxn ang="0">
                <a:pos x="438" y="535"/>
              </a:cxn>
              <a:cxn ang="0">
                <a:pos x="344" y="528"/>
              </a:cxn>
              <a:cxn ang="0">
                <a:pos x="271" y="463"/>
              </a:cxn>
              <a:cxn ang="0">
                <a:pos x="353" y="291"/>
              </a:cxn>
              <a:cxn ang="0">
                <a:pos x="424" y="183"/>
              </a:cxn>
              <a:cxn ang="0">
                <a:pos x="500" y="104"/>
              </a:cxn>
              <a:cxn ang="0">
                <a:pos x="571" y="60"/>
              </a:cxn>
              <a:cxn ang="0">
                <a:pos x="661" y="41"/>
              </a:cxn>
              <a:cxn ang="0">
                <a:pos x="710" y="51"/>
              </a:cxn>
              <a:cxn ang="0">
                <a:pos x="742" y="72"/>
              </a:cxn>
              <a:cxn ang="0">
                <a:pos x="769" y="117"/>
              </a:cxn>
              <a:cxn ang="0">
                <a:pos x="778" y="184"/>
              </a:cxn>
            </a:cxnLst>
            <a:rect l="0" t="0" r="r" b="b"/>
            <a:pathLst>
              <a:path w="925" h="1161">
                <a:moveTo>
                  <a:pt x="755" y="829"/>
                </a:moveTo>
                <a:lnTo>
                  <a:pt x="733" y="858"/>
                </a:lnTo>
                <a:lnTo>
                  <a:pt x="717" y="877"/>
                </a:lnTo>
                <a:lnTo>
                  <a:pt x="708" y="887"/>
                </a:lnTo>
                <a:lnTo>
                  <a:pt x="699" y="898"/>
                </a:lnTo>
                <a:lnTo>
                  <a:pt x="679" y="922"/>
                </a:lnTo>
                <a:lnTo>
                  <a:pt x="656" y="947"/>
                </a:lnTo>
                <a:lnTo>
                  <a:pt x="643" y="959"/>
                </a:lnTo>
                <a:lnTo>
                  <a:pt x="631" y="971"/>
                </a:lnTo>
                <a:lnTo>
                  <a:pt x="618" y="984"/>
                </a:lnTo>
                <a:lnTo>
                  <a:pt x="605" y="996"/>
                </a:lnTo>
                <a:lnTo>
                  <a:pt x="591" y="1008"/>
                </a:lnTo>
                <a:lnTo>
                  <a:pt x="576" y="1020"/>
                </a:lnTo>
                <a:lnTo>
                  <a:pt x="562" y="1031"/>
                </a:lnTo>
                <a:lnTo>
                  <a:pt x="547" y="1042"/>
                </a:lnTo>
                <a:lnTo>
                  <a:pt x="531" y="1053"/>
                </a:lnTo>
                <a:lnTo>
                  <a:pt x="516" y="1063"/>
                </a:lnTo>
                <a:lnTo>
                  <a:pt x="500" y="1074"/>
                </a:lnTo>
                <a:lnTo>
                  <a:pt x="483" y="1083"/>
                </a:lnTo>
                <a:lnTo>
                  <a:pt x="467" y="1091"/>
                </a:lnTo>
                <a:lnTo>
                  <a:pt x="450" y="1098"/>
                </a:lnTo>
                <a:lnTo>
                  <a:pt x="441" y="1101"/>
                </a:lnTo>
                <a:lnTo>
                  <a:pt x="432" y="1104"/>
                </a:lnTo>
                <a:lnTo>
                  <a:pt x="424" y="1107"/>
                </a:lnTo>
                <a:lnTo>
                  <a:pt x="415" y="1110"/>
                </a:lnTo>
                <a:lnTo>
                  <a:pt x="397" y="1114"/>
                </a:lnTo>
                <a:lnTo>
                  <a:pt x="379" y="1117"/>
                </a:lnTo>
                <a:lnTo>
                  <a:pt x="361" y="1119"/>
                </a:lnTo>
                <a:lnTo>
                  <a:pt x="343" y="1120"/>
                </a:lnTo>
                <a:lnTo>
                  <a:pt x="328" y="1119"/>
                </a:lnTo>
                <a:lnTo>
                  <a:pt x="313" y="1118"/>
                </a:lnTo>
                <a:lnTo>
                  <a:pt x="300" y="1116"/>
                </a:lnTo>
                <a:lnTo>
                  <a:pt x="287" y="1114"/>
                </a:lnTo>
                <a:lnTo>
                  <a:pt x="275" y="1110"/>
                </a:lnTo>
                <a:lnTo>
                  <a:pt x="264" y="1106"/>
                </a:lnTo>
                <a:lnTo>
                  <a:pt x="253" y="1102"/>
                </a:lnTo>
                <a:lnTo>
                  <a:pt x="243" y="1096"/>
                </a:lnTo>
                <a:lnTo>
                  <a:pt x="234" y="1090"/>
                </a:lnTo>
                <a:lnTo>
                  <a:pt x="225" y="1084"/>
                </a:lnTo>
                <a:lnTo>
                  <a:pt x="217" y="1077"/>
                </a:lnTo>
                <a:lnTo>
                  <a:pt x="210" y="1068"/>
                </a:lnTo>
                <a:lnTo>
                  <a:pt x="203" y="1059"/>
                </a:lnTo>
                <a:lnTo>
                  <a:pt x="197" y="1050"/>
                </a:lnTo>
                <a:lnTo>
                  <a:pt x="191" y="1041"/>
                </a:lnTo>
                <a:lnTo>
                  <a:pt x="186" y="1031"/>
                </a:lnTo>
                <a:lnTo>
                  <a:pt x="182" y="1020"/>
                </a:lnTo>
                <a:lnTo>
                  <a:pt x="178" y="1010"/>
                </a:lnTo>
                <a:lnTo>
                  <a:pt x="174" y="998"/>
                </a:lnTo>
                <a:lnTo>
                  <a:pt x="171" y="986"/>
                </a:lnTo>
                <a:lnTo>
                  <a:pt x="169" y="974"/>
                </a:lnTo>
                <a:lnTo>
                  <a:pt x="167" y="961"/>
                </a:lnTo>
                <a:lnTo>
                  <a:pt x="165" y="948"/>
                </a:lnTo>
                <a:lnTo>
                  <a:pt x="164" y="934"/>
                </a:lnTo>
                <a:lnTo>
                  <a:pt x="164" y="921"/>
                </a:lnTo>
                <a:lnTo>
                  <a:pt x="163" y="905"/>
                </a:lnTo>
                <a:lnTo>
                  <a:pt x="164" y="876"/>
                </a:lnTo>
                <a:lnTo>
                  <a:pt x="166" y="845"/>
                </a:lnTo>
                <a:lnTo>
                  <a:pt x="168" y="829"/>
                </a:lnTo>
                <a:lnTo>
                  <a:pt x="170" y="813"/>
                </a:lnTo>
                <a:lnTo>
                  <a:pt x="174" y="787"/>
                </a:lnTo>
                <a:lnTo>
                  <a:pt x="180" y="757"/>
                </a:lnTo>
                <a:lnTo>
                  <a:pt x="187" y="724"/>
                </a:lnTo>
                <a:lnTo>
                  <a:pt x="196" y="689"/>
                </a:lnTo>
                <a:lnTo>
                  <a:pt x="206" y="652"/>
                </a:lnTo>
                <a:lnTo>
                  <a:pt x="218" y="615"/>
                </a:lnTo>
                <a:lnTo>
                  <a:pt x="230" y="576"/>
                </a:lnTo>
                <a:lnTo>
                  <a:pt x="243" y="538"/>
                </a:lnTo>
                <a:lnTo>
                  <a:pt x="262" y="548"/>
                </a:lnTo>
                <a:lnTo>
                  <a:pt x="282" y="555"/>
                </a:lnTo>
                <a:lnTo>
                  <a:pt x="302" y="562"/>
                </a:lnTo>
                <a:lnTo>
                  <a:pt x="323" y="568"/>
                </a:lnTo>
                <a:lnTo>
                  <a:pt x="333" y="570"/>
                </a:lnTo>
                <a:lnTo>
                  <a:pt x="344" y="572"/>
                </a:lnTo>
                <a:lnTo>
                  <a:pt x="355" y="574"/>
                </a:lnTo>
                <a:lnTo>
                  <a:pt x="365" y="575"/>
                </a:lnTo>
                <a:lnTo>
                  <a:pt x="376" y="576"/>
                </a:lnTo>
                <a:lnTo>
                  <a:pt x="387" y="577"/>
                </a:lnTo>
                <a:lnTo>
                  <a:pt x="398" y="577"/>
                </a:lnTo>
                <a:lnTo>
                  <a:pt x="410" y="577"/>
                </a:lnTo>
                <a:lnTo>
                  <a:pt x="434" y="577"/>
                </a:lnTo>
                <a:lnTo>
                  <a:pt x="457" y="576"/>
                </a:lnTo>
                <a:lnTo>
                  <a:pt x="481" y="574"/>
                </a:lnTo>
                <a:lnTo>
                  <a:pt x="504" y="571"/>
                </a:lnTo>
                <a:lnTo>
                  <a:pt x="527" y="567"/>
                </a:lnTo>
                <a:lnTo>
                  <a:pt x="549" y="562"/>
                </a:lnTo>
                <a:lnTo>
                  <a:pt x="572" y="557"/>
                </a:lnTo>
                <a:lnTo>
                  <a:pt x="593" y="551"/>
                </a:lnTo>
                <a:lnTo>
                  <a:pt x="615" y="544"/>
                </a:lnTo>
                <a:lnTo>
                  <a:pt x="636" y="537"/>
                </a:lnTo>
                <a:lnTo>
                  <a:pt x="646" y="533"/>
                </a:lnTo>
                <a:lnTo>
                  <a:pt x="658" y="529"/>
                </a:lnTo>
                <a:lnTo>
                  <a:pt x="678" y="520"/>
                </a:lnTo>
                <a:lnTo>
                  <a:pt x="697" y="510"/>
                </a:lnTo>
                <a:lnTo>
                  <a:pt x="716" y="500"/>
                </a:lnTo>
                <a:lnTo>
                  <a:pt x="734" y="490"/>
                </a:lnTo>
                <a:lnTo>
                  <a:pt x="752" y="478"/>
                </a:lnTo>
                <a:lnTo>
                  <a:pt x="761" y="472"/>
                </a:lnTo>
                <a:lnTo>
                  <a:pt x="769" y="466"/>
                </a:lnTo>
                <a:lnTo>
                  <a:pt x="785" y="454"/>
                </a:lnTo>
                <a:lnTo>
                  <a:pt x="801" y="441"/>
                </a:lnTo>
                <a:lnTo>
                  <a:pt x="816" y="427"/>
                </a:lnTo>
                <a:lnTo>
                  <a:pt x="830" y="412"/>
                </a:lnTo>
                <a:lnTo>
                  <a:pt x="843" y="397"/>
                </a:lnTo>
                <a:lnTo>
                  <a:pt x="855" y="382"/>
                </a:lnTo>
                <a:lnTo>
                  <a:pt x="867" y="367"/>
                </a:lnTo>
                <a:lnTo>
                  <a:pt x="872" y="359"/>
                </a:lnTo>
                <a:lnTo>
                  <a:pt x="877" y="351"/>
                </a:lnTo>
                <a:lnTo>
                  <a:pt x="887" y="334"/>
                </a:lnTo>
                <a:lnTo>
                  <a:pt x="895" y="318"/>
                </a:lnTo>
                <a:lnTo>
                  <a:pt x="903" y="300"/>
                </a:lnTo>
                <a:lnTo>
                  <a:pt x="910" y="283"/>
                </a:lnTo>
                <a:lnTo>
                  <a:pt x="915" y="265"/>
                </a:lnTo>
                <a:lnTo>
                  <a:pt x="920" y="246"/>
                </a:lnTo>
                <a:lnTo>
                  <a:pt x="923" y="227"/>
                </a:lnTo>
                <a:lnTo>
                  <a:pt x="924" y="212"/>
                </a:lnTo>
                <a:lnTo>
                  <a:pt x="925" y="197"/>
                </a:lnTo>
                <a:lnTo>
                  <a:pt x="925" y="183"/>
                </a:lnTo>
                <a:lnTo>
                  <a:pt x="924" y="170"/>
                </a:lnTo>
                <a:lnTo>
                  <a:pt x="922" y="157"/>
                </a:lnTo>
                <a:lnTo>
                  <a:pt x="920" y="145"/>
                </a:lnTo>
                <a:lnTo>
                  <a:pt x="917" y="134"/>
                </a:lnTo>
                <a:lnTo>
                  <a:pt x="915" y="128"/>
                </a:lnTo>
                <a:lnTo>
                  <a:pt x="913" y="122"/>
                </a:lnTo>
                <a:lnTo>
                  <a:pt x="909" y="112"/>
                </a:lnTo>
                <a:lnTo>
                  <a:pt x="903" y="102"/>
                </a:lnTo>
                <a:lnTo>
                  <a:pt x="898" y="92"/>
                </a:lnTo>
                <a:lnTo>
                  <a:pt x="892" y="82"/>
                </a:lnTo>
                <a:lnTo>
                  <a:pt x="885" y="74"/>
                </a:lnTo>
                <a:lnTo>
                  <a:pt x="878" y="66"/>
                </a:lnTo>
                <a:lnTo>
                  <a:pt x="871" y="58"/>
                </a:lnTo>
                <a:lnTo>
                  <a:pt x="863" y="51"/>
                </a:lnTo>
                <a:lnTo>
                  <a:pt x="855" y="45"/>
                </a:lnTo>
                <a:lnTo>
                  <a:pt x="846" y="39"/>
                </a:lnTo>
                <a:lnTo>
                  <a:pt x="838" y="33"/>
                </a:lnTo>
                <a:lnTo>
                  <a:pt x="828" y="28"/>
                </a:lnTo>
                <a:lnTo>
                  <a:pt x="819" y="23"/>
                </a:lnTo>
                <a:lnTo>
                  <a:pt x="809" y="19"/>
                </a:lnTo>
                <a:lnTo>
                  <a:pt x="799" y="15"/>
                </a:lnTo>
                <a:lnTo>
                  <a:pt x="789" y="12"/>
                </a:lnTo>
                <a:lnTo>
                  <a:pt x="779" y="9"/>
                </a:lnTo>
                <a:lnTo>
                  <a:pt x="768" y="6"/>
                </a:lnTo>
                <a:lnTo>
                  <a:pt x="747" y="3"/>
                </a:lnTo>
                <a:lnTo>
                  <a:pt x="726" y="0"/>
                </a:lnTo>
                <a:lnTo>
                  <a:pt x="705" y="0"/>
                </a:lnTo>
                <a:lnTo>
                  <a:pt x="691" y="0"/>
                </a:lnTo>
                <a:lnTo>
                  <a:pt x="678" y="1"/>
                </a:lnTo>
                <a:lnTo>
                  <a:pt x="665" y="2"/>
                </a:lnTo>
                <a:lnTo>
                  <a:pt x="650" y="3"/>
                </a:lnTo>
                <a:lnTo>
                  <a:pt x="623" y="8"/>
                </a:lnTo>
                <a:lnTo>
                  <a:pt x="609" y="11"/>
                </a:lnTo>
                <a:lnTo>
                  <a:pt x="595" y="14"/>
                </a:lnTo>
                <a:lnTo>
                  <a:pt x="581" y="18"/>
                </a:lnTo>
                <a:lnTo>
                  <a:pt x="567" y="22"/>
                </a:lnTo>
                <a:lnTo>
                  <a:pt x="553" y="26"/>
                </a:lnTo>
                <a:lnTo>
                  <a:pt x="539" y="31"/>
                </a:lnTo>
                <a:lnTo>
                  <a:pt x="525" y="36"/>
                </a:lnTo>
                <a:lnTo>
                  <a:pt x="511" y="42"/>
                </a:lnTo>
                <a:lnTo>
                  <a:pt x="497" y="48"/>
                </a:lnTo>
                <a:lnTo>
                  <a:pt x="483" y="55"/>
                </a:lnTo>
                <a:lnTo>
                  <a:pt x="455" y="69"/>
                </a:lnTo>
                <a:lnTo>
                  <a:pt x="441" y="76"/>
                </a:lnTo>
                <a:lnTo>
                  <a:pt x="428" y="84"/>
                </a:lnTo>
                <a:lnTo>
                  <a:pt x="399" y="102"/>
                </a:lnTo>
                <a:lnTo>
                  <a:pt x="372" y="121"/>
                </a:lnTo>
                <a:lnTo>
                  <a:pt x="359" y="130"/>
                </a:lnTo>
                <a:lnTo>
                  <a:pt x="345" y="140"/>
                </a:lnTo>
                <a:lnTo>
                  <a:pt x="332" y="150"/>
                </a:lnTo>
                <a:lnTo>
                  <a:pt x="319" y="161"/>
                </a:lnTo>
                <a:lnTo>
                  <a:pt x="306" y="172"/>
                </a:lnTo>
                <a:lnTo>
                  <a:pt x="293" y="183"/>
                </a:lnTo>
                <a:lnTo>
                  <a:pt x="280" y="195"/>
                </a:lnTo>
                <a:lnTo>
                  <a:pt x="268" y="207"/>
                </a:lnTo>
                <a:lnTo>
                  <a:pt x="243" y="231"/>
                </a:lnTo>
                <a:lnTo>
                  <a:pt x="220" y="258"/>
                </a:lnTo>
                <a:lnTo>
                  <a:pt x="197" y="285"/>
                </a:lnTo>
                <a:lnTo>
                  <a:pt x="186" y="299"/>
                </a:lnTo>
                <a:lnTo>
                  <a:pt x="175" y="313"/>
                </a:lnTo>
                <a:lnTo>
                  <a:pt x="164" y="327"/>
                </a:lnTo>
                <a:lnTo>
                  <a:pt x="153" y="342"/>
                </a:lnTo>
                <a:lnTo>
                  <a:pt x="133" y="371"/>
                </a:lnTo>
                <a:lnTo>
                  <a:pt x="114" y="402"/>
                </a:lnTo>
                <a:lnTo>
                  <a:pt x="96" y="435"/>
                </a:lnTo>
                <a:lnTo>
                  <a:pt x="87" y="451"/>
                </a:lnTo>
                <a:lnTo>
                  <a:pt x="79" y="467"/>
                </a:lnTo>
                <a:lnTo>
                  <a:pt x="64" y="501"/>
                </a:lnTo>
                <a:lnTo>
                  <a:pt x="57" y="518"/>
                </a:lnTo>
                <a:lnTo>
                  <a:pt x="50" y="535"/>
                </a:lnTo>
                <a:lnTo>
                  <a:pt x="44" y="552"/>
                </a:lnTo>
                <a:lnTo>
                  <a:pt x="38" y="570"/>
                </a:lnTo>
                <a:lnTo>
                  <a:pt x="33" y="588"/>
                </a:lnTo>
                <a:lnTo>
                  <a:pt x="27" y="606"/>
                </a:lnTo>
                <a:lnTo>
                  <a:pt x="18" y="642"/>
                </a:lnTo>
                <a:lnTo>
                  <a:pt x="11" y="679"/>
                </a:lnTo>
                <a:lnTo>
                  <a:pt x="8" y="698"/>
                </a:lnTo>
                <a:lnTo>
                  <a:pt x="5" y="716"/>
                </a:lnTo>
                <a:lnTo>
                  <a:pt x="3" y="732"/>
                </a:lnTo>
                <a:lnTo>
                  <a:pt x="2" y="748"/>
                </a:lnTo>
                <a:lnTo>
                  <a:pt x="1" y="763"/>
                </a:lnTo>
                <a:lnTo>
                  <a:pt x="0" y="777"/>
                </a:lnTo>
                <a:lnTo>
                  <a:pt x="0" y="806"/>
                </a:lnTo>
                <a:lnTo>
                  <a:pt x="0" y="819"/>
                </a:lnTo>
                <a:lnTo>
                  <a:pt x="1" y="833"/>
                </a:lnTo>
                <a:lnTo>
                  <a:pt x="2" y="846"/>
                </a:lnTo>
                <a:lnTo>
                  <a:pt x="3" y="858"/>
                </a:lnTo>
                <a:lnTo>
                  <a:pt x="5" y="871"/>
                </a:lnTo>
                <a:lnTo>
                  <a:pt x="6" y="883"/>
                </a:lnTo>
                <a:lnTo>
                  <a:pt x="9" y="894"/>
                </a:lnTo>
                <a:lnTo>
                  <a:pt x="11" y="907"/>
                </a:lnTo>
                <a:lnTo>
                  <a:pt x="14" y="918"/>
                </a:lnTo>
                <a:lnTo>
                  <a:pt x="17" y="929"/>
                </a:lnTo>
                <a:lnTo>
                  <a:pt x="20" y="939"/>
                </a:lnTo>
                <a:lnTo>
                  <a:pt x="23" y="950"/>
                </a:lnTo>
                <a:lnTo>
                  <a:pt x="27" y="960"/>
                </a:lnTo>
                <a:lnTo>
                  <a:pt x="31" y="969"/>
                </a:lnTo>
                <a:lnTo>
                  <a:pt x="39" y="988"/>
                </a:lnTo>
                <a:lnTo>
                  <a:pt x="48" y="1006"/>
                </a:lnTo>
                <a:lnTo>
                  <a:pt x="58" y="1022"/>
                </a:lnTo>
                <a:lnTo>
                  <a:pt x="69" y="1037"/>
                </a:lnTo>
                <a:lnTo>
                  <a:pt x="80" y="1052"/>
                </a:lnTo>
                <a:lnTo>
                  <a:pt x="92" y="1065"/>
                </a:lnTo>
                <a:lnTo>
                  <a:pt x="105" y="1078"/>
                </a:lnTo>
                <a:lnTo>
                  <a:pt x="117" y="1090"/>
                </a:lnTo>
                <a:lnTo>
                  <a:pt x="130" y="1100"/>
                </a:lnTo>
                <a:lnTo>
                  <a:pt x="144" y="1110"/>
                </a:lnTo>
                <a:lnTo>
                  <a:pt x="158" y="1119"/>
                </a:lnTo>
                <a:lnTo>
                  <a:pt x="172" y="1126"/>
                </a:lnTo>
                <a:lnTo>
                  <a:pt x="186" y="1133"/>
                </a:lnTo>
                <a:lnTo>
                  <a:pt x="200" y="1139"/>
                </a:lnTo>
                <a:lnTo>
                  <a:pt x="214" y="1145"/>
                </a:lnTo>
                <a:lnTo>
                  <a:pt x="227" y="1149"/>
                </a:lnTo>
                <a:lnTo>
                  <a:pt x="241" y="1153"/>
                </a:lnTo>
                <a:lnTo>
                  <a:pt x="254" y="1156"/>
                </a:lnTo>
                <a:lnTo>
                  <a:pt x="267" y="1158"/>
                </a:lnTo>
                <a:lnTo>
                  <a:pt x="280" y="1160"/>
                </a:lnTo>
                <a:lnTo>
                  <a:pt x="292" y="1161"/>
                </a:lnTo>
                <a:lnTo>
                  <a:pt x="304" y="1161"/>
                </a:lnTo>
                <a:lnTo>
                  <a:pt x="326" y="1161"/>
                </a:lnTo>
                <a:lnTo>
                  <a:pt x="338" y="1160"/>
                </a:lnTo>
                <a:lnTo>
                  <a:pt x="349" y="1159"/>
                </a:lnTo>
                <a:lnTo>
                  <a:pt x="371" y="1155"/>
                </a:lnTo>
                <a:lnTo>
                  <a:pt x="392" y="1151"/>
                </a:lnTo>
                <a:lnTo>
                  <a:pt x="414" y="1146"/>
                </a:lnTo>
                <a:lnTo>
                  <a:pt x="434" y="1139"/>
                </a:lnTo>
                <a:lnTo>
                  <a:pt x="454" y="1132"/>
                </a:lnTo>
                <a:lnTo>
                  <a:pt x="474" y="1123"/>
                </a:lnTo>
                <a:lnTo>
                  <a:pt x="493" y="1114"/>
                </a:lnTo>
                <a:lnTo>
                  <a:pt x="511" y="1104"/>
                </a:lnTo>
                <a:lnTo>
                  <a:pt x="529" y="1094"/>
                </a:lnTo>
                <a:lnTo>
                  <a:pt x="538" y="1088"/>
                </a:lnTo>
                <a:lnTo>
                  <a:pt x="546" y="1082"/>
                </a:lnTo>
                <a:lnTo>
                  <a:pt x="563" y="1071"/>
                </a:lnTo>
                <a:lnTo>
                  <a:pt x="579" y="1058"/>
                </a:lnTo>
                <a:lnTo>
                  <a:pt x="595" y="1045"/>
                </a:lnTo>
                <a:lnTo>
                  <a:pt x="610" y="1033"/>
                </a:lnTo>
                <a:lnTo>
                  <a:pt x="625" y="1020"/>
                </a:lnTo>
                <a:lnTo>
                  <a:pt x="639" y="1007"/>
                </a:lnTo>
                <a:lnTo>
                  <a:pt x="653" y="993"/>
                </a:lnTo>
                <a:lnTo>
                  <a:pt x="667" y="980"/>
                </a:lnTo>
                <a:lnTo>
                  <a:pt x="691" y="954"/>
                </a:lnTo>
                <a:lnTo>
                  <a:pt x="702" y="941"/>
                </a:lnTo>
                <a:lnTo>
                  <a:pt x="713" y="929"/>
                </a:lnTo>
                <a:lnTo>
                  <a:pt x="732" y="904"/>
                </a:lnTo>
                <a:lnTo>
                  <a:pt x="749" y="882"/>
                </a:lnTo>
                <a:lnTo>
                  <a:pt x="776" y="847"/>
                </a:lnTo>
                <a:lnTo>
                  <a:pt x="755" y="829"/>
                </a:lnTo>
                <a:close/>
                <a:moveTo>
                  <a:pt x="776" y="201"/>
                </a:moveTo>
                <a:lnTo>
                  <a:pt x="775" y="211"/>
                </a:lnTo>
                <a:lnTo>
                  <a:pt x="773" y="222"/>
                </a:lnTo>
                <a:lnTo>
                  <a:pt x="770" y="234"/>
                </a:lnTo>
                <a:lnTo>
                  <a:pt x="767" y="246"/>
                </a:lnTo>
                <a:lnTo>
                  <a:pt x="763" y="259"/>
                </a:lnTo>
                <a:lnTo>
                  <a:pt x="759" y="272"/>
                </a:lnTo>
                <a:lnTo>
                  <a:pt x="754" y="285"/>
                </a:lnTo>
                <a:lnTo>
                  <a:pt x="748" y="299"/>
                </a:lnTo>
                <a:lnTo>
                  <a:pt x="742" y="313"/>
                </a:lnTo>
                <a:lnTo>
                  <a:pt x="736" y="326"/>
                </a:lnTo>
                <a:lnTo>
                  <a:pt x="728" y="340"/>
                </a:lnTo>
                <a:lnTo>
                  <a:pt x="720" y="354"/>
                </a:lnTo>
                <a:lnTo>
                  <a:pt x="712" y="368"/>
                </a:lnTo>
                <a:lnTo>
                  <a:pt x="703" y="382"/>
                </a:lnTo>
                <a:lnTo>
                  <a:pt x="693" y="395"/>
                </a:lnTo>
                <a:lnTo>
                  <a:pt x="682" y="408"/>
                </a:lnTo>
                <a:lnTo>
                  <a:pt x="671" y="422"/>
                </a:lnTo>
                <a:lnTo>
                  <a:pt x="659" y="435"/>
                </a:lnTo>
                <a:lnTo>
                  <a:pt x="646" y="447"/>
                </a:lnTo>
                <a:lnTo>
                  <a:pt x="632" y="459"/>
                </a:lnTo>
                <a:lnTo>
                  <a:pt x="618" y="470"/>
                </a:lnTo>
                <a:lnTo>
                  <a:pt x="604" y="480"/>
                </a:lnTo>
                <a:lnTo>
                  <a:pt x="588" y="490"/>
                </a:lnTo>
                <a:lnTo>
                  <a:pt x="572" y="499"/>
                </a:lnTo>
                <a:lnTo>
                  <a:pt x="555" y="507"/>
                </a:lnTo>
                <a:lnTo>
                  <a:pt x="538" y="514"/>
                </a:lnTo>
                <a:lnTo>
                  <a:pt x="528" y="517"/>
                </a:lnTo>
                <a:lnTo>
                  <a:pt x="519" y="521"/>
                </a:lnTo>
                <a:lnTo>
                  <a:pt x="510" y="523"/>
                </a:lnTo>
                <a:lnTo>
                  <a:pt x="500" y="526"/>
                </a:lnTo>
                <a:lnTo>
                  <a:pt x="480" y="530"/>
                </a:lnTo>
                <a:lnTo>
                  <a:pt x="470" y="532"/>
                </a:lnTo>
                <a:lnTo>
                  <a:pt x="459" y="533"/>
                </a:lnTo>
                <a:lnTo>
                  <a:pt x="438" y="535"/>
                </a:lnTo>
                <a:lnTo>
                  <a:pt x="426" y="536"/>
                </a:lnTo>
                <a:lnTo>
                  <a:pt x="415" y="536"/>
                </a:lnTo>
                <a:lnTo>
                  <a:pt x="402" y="536"/>
                </a:lnTo>
                <a:lnTo>
                  <a:pt x="389" y="535"/>
                </a:lnTo>
                <a:lnTo>
                  <a:pt x="366" y="532"/>
                </a:lnTo>
                <a:lnTo>
                  <a:pt x="344" y="528"/>
                </a:lnTo>
                <a:lnTo>
                  <a:pt x="333" y="525"/>
                </a:lnTo>
                <a:lnTo>
                  <a:pt x="323" y="522"/>
                </a:lnTo>
                <a:lnTo>
                  <a:pt x="304" y="517"/>
                </a:lnTo>
                <a:lnTo>
                  <a:pt x="286" y="511"/>
                </a:lnTo>
                <a:lnTo>
                  <a:pt x="257" y="499"/>
                </a:lnTo>
                <a:lnTo>
                  <a:pt x="271" y="463"/>
                </a:lnTo>
                <a:lnTo>
                  <a:pt x="287" y="426"/>
                </a:lnTo>
                <a:lnTo>
                  <a:pt x="304" y="387"/>
                </a:lnTo>
                <a:lnTo>
                  <a:pt x="314" y="368"/>
                </a:lnTo>
                <a:lnTo>
                  <a:pt x="323" y="348"/>
                </a:lnTo>
                <a:lnTo>
                  <a:pt x="343" y="310"/>
                </a:lnTo>
                <a:lnTo>
                  <a:pt x="353" y="291"/>
                </a:lnTo>
                <a:lnTo>
                  <a:pt x="364" y="272"/>
                </a:lnTo>
                <a:lnTo>
                  <a:pt x="375" y="254"/>
                </a:lnTo>
                <a:lnTo>
                  <a:pt x="386" y="235"/>
                </a:lnTo>
                <a:lnTo>
                  <a:pt x="398" y="217"/>
                </a:lnTo>
                <a:lnTo>
                  <a:pt x="411" y="200"/>
                </a:lnTo>
                <a:lnTo>
                  <a:pt x="424" y="183"/>
                </a:lnTo>
                <a:lnTo>
                  <a:pt x="437" y="167"/>
                </a:lnTo>
                <a:lnTo>
                  <a:pt x="450" y="152"/>
                </a:lnTo>
                <a:lnTo>
                  <a:pt x="464" y="137"/>
                </a:lnTo>
                <a:lnTo>
                  <a:pt x="478" y="123"/>
                </a:lnTo>
                <a:lnTo>
                  <a:pt x="492" y="110"/>
                </a:lnTo>
                <a:lnTo>
                  <a:pt x="500" y="104"/>
                </a:lnTo>
                <a:lnTo>
                  <a:pt x="507" y="98"/>
                </a:lnTo>
                <a:lnTo>
                  <a:pt x="522" y="86"/>
                </a:lnTo>
                <a:lnTo>
                  <a:pt x="538" y="76"/>
                </a:lnTo>
                <a:lnTo>
                  <a:pt x="546" y="71"/>
                </a:lnTo>
                <a:lnTo>
                  <a:pt x="554" y="67"/>
                </a:lnTo>
                <a:lnTo>
                  <a:pt x="571" y="60"/>
                </a:lnTo>
                <a:lnTo>
                  <a:pt x="588" y="53"/>
                </a:lnTo>
                <a:lnTo>
                  <a:pt x="596" y="50"/>
                </a:lnTo>
                <a:lnTo>
                  <a:pt x="605" y="48"/>
                </a:lnTo>
                <a:lnTo>
                  <a:pt x="623" y="44"/>
                </a:lnTo>
                <a:lnTo>
                  <a:pt x="641" y="42"/>
                </a:lnTo>
                <a:lnTo>
                  <a:pt x="661" y="41"/>
                </a:lnTo>
                <a:lnTo>
                  <a:pt x="676" y="42"/>
                </a:lnTo>
                <a:lnTo>
                  <a:pt x="684" y="43"/>
                </a:lnTo>
                <a:lnTo>
                  <a:pt x="690" y="44"/>
                </a:lnTo>
                <a:lnTo>
                  <a:pt x="697" y="46"/>
                </a:lnTo>
                <a:lnTo>
                  <a:pt x="704" y="48"/>
                </a:lnTo>
                <a:lnTo>
                  <a:pt x="710" y="51"/>
                </a:lnTo>
                <a:lnTo>
                  <a:pt x="716" y="53"/>
                </a:lnTo>
                <a:lnTo>
                  <a:pt x="722" y="56"/>
                </a:lnTo>
                <a:lnTo>
                  <a:pt x="727" y="60"/>
                </a:lnTo>
                <a:lnTo>
                  <a:pt x="732" y="63"/>
                </a:lnTo>
                <a:lnTo>
                  <a:pt x="737" y="67"/>
                </a:lnTo>
                <a:lnTo>
                  <a:pt x="742" y="72"/>
                </a:lnTo>
                <a:lnTo>
                  <a:pt x="746" y="76"/>
                </a:lnTo>
                <a:lnTo>
                  <a:pt x="754" y="86"/>
                </a:lnTo>
                <a:lnTo>
                  <a:pt x="758" y="93"/>
                </a:lnTo>
                <a:lnTo>
                  <a:pt x="761" y="99"/>
                </a:lnTo>
                <a:lnTo>
                  <a:pt x="767" y="111"/>
                </a:lnTo>
                <a:lnTo>
                  <a:pt x="769" y="117"/>
                </a:lnTo>
                <a:lnTo>
                  <a:pt x="771" y="124"/>
                </a:lnTo>
                <a:lnTo>
                  <a:pt x="775" y="138"/>
                </a:lnTo>
                <a:lnTo>
                  <a:pt x="776" y="145"/>
                </a:lnTo>
                <a:lnTo>
                  <a:pt x="777" y="152"/>
                </a:lnTo>
                <a:lnTo>
                  <a:pt x="778" y="168"/>
                </a:lnTo>
                <a:lnTo>
                  <a:pt x="778" y="184"/>
                </a:lnTo>
                <a:lnTo>
                  <a:pt x="776" y="201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Char char="•"/>
              <a:defRPr/>
            </a:pPr>
            <a:endParaRPr lang="is-IS"/>
          </a:p>
        </p:txBody>
      </p:sp>
      <p:grpSp>
        <p:nvGrpSpPr>
          <p:cNvPr id="2" name="Group 206"/>
          <p:cNvGrpSpPr>
            <a:grpSpLocks/>
          </p:cNvGrpSpPr>
          <p:nvPr/>
        </p:nvGrpSpPr>
        <p:grpSpPr bwMode="auto">
          <a:xfrm>
            <a:off x="6270382" y="6149976"/>
            <a:ext cx="2048608" cy="276225"/>
            <a:chOff x="2377" y="3970"/>
            <a:chExt cx="918" cy="108"/>
          </a:xfrm>
        </p:grpSpPr>
        <p:sp>
          <p:nvSpPr>
            <p:cNvPr id="252024" name="Freeform 120"/>
            <p:cNvSpPr>
              <a:spLocks noEditPoints="1"/>
            </p:cNvSpPr>
            <p:nvPr userDrawn="1"/>
          </p:nvSpPr>
          <p:spPr bwMode="auto">
            <a:xfrm>
              <a:off x="2799" y="3970"/>
              <a:ext cx="71" cy="105"/>
            </a:xfrm>
            <a:custGeom>
              <a:avLst/>
              <a:gdLst/>
              <a:ahLst/>
              <a:cxnLst>
                <a:cxn ang="0">
                  <a:pos x="196" y="335"/>
                </a:cxn>
                <a:cxn ang="0">
                  <a:pos x="162" y="369"/>
                </a:cxn>
                <a:cxn ang="0">
                  <a:pos x="122" y="393"/>
                </a:cxn>
                <a:cxn ang="0">
                  <a:pos x="101" y="396"/>
                </a:cxn>
                <a:cxn ang="0">
                  <a:pos x="76" y="392"/>
                </a:cxn>
                <a:cxn ang="0">
                  <a:pos x="60" y="378"/>
                </a:cxn>
                <a:cxn ang="0">
                  <a:pos x="51" y="358"/>
                </a:cxn>
                <a:cxn ang="0">
                  <a:pos x="48" y="321"/>
                </a:cxn>
                <a:cxn ang="0">
                  <a:pos x="59" y="245"/>
                </a:cxn>
                <a:cxn ang="0">
                  <a:pos x="87" y="197"/>
                </a:cxn>
                <a:cxn ang="0">
                  <a:pos x="112" y="204"/>
                </a:cxn>
                <a:cxn ang="0">
                  <a:pos x="160" y="201"/>
                </a:cxn>
                <a:cxn ang="0">
                  <a:pos x="199" y="187"/>
                </a:cxn>
                <a:cxn ang="0">
                  <a:pos x="238" y="161"/>
                </a:cxn>
                <a:cxn ang="0">
                  <a:pos x="260" y="136"/>
                </a:cxn>
                <a:cxn ang="0">
                  <a:pos x="275" y="107"/>
                </a:cxn>
                <a:cxn ang="0">
                  <a:pos x="282" y="69"/>
                </a:cxn>
                <a:cxn ang="0">
                  <a:pos x="277" y="36"/>
                </a:cxn>
                <a:cxn ang="0">
                  <a:pos x="260" y="13"/>
                </a:cxn>
                <a:cxn ang="0">
                  <a:pos x="237" y="2"/>
                </a:cxn>
                <a:cxn ang="0">
                  <a:pos x="210" y="0"/>
                </a:cxn>
                <a:cxn ang="0">
                  <a:pos x="168" y="11"/>
                </a:cxn>
                <a:cxn ang="0">
                  <a:pos x="118" y="42"/>
                </a:cxn>
                <a:cxn ang="0">
                  <a:pos x="86" y="74"/>
                </a:cxn>
                <a:cxn ang="0">
                  <a:pos x="49" y="121"/>
                </a:cxn>
                <a:cxn ang="0">
                  <a:pos x="26" y="165"/>
                </a:cxn>
                <a:cxn ang="0">
                  <a:pos x="10" y="214"/>
                </a:cxn>
                <a:cxn ang="0">
                  <a:pos x="1" y="265"/>
                </a:cxn>
                <a:cxn ang="0">
                  <a:pos x="0" y="304"/>
                </a:cxn>
                <a:cxn ang="0">
                  <a:pos x="5" y="336"/>
                </a:cxn>
                <a:cxn ang="0">
                  <a:pos x="18" y="368"/>
                </a:cxn>
                <a:cxn ang="0">
                  <a:pos x="40" y="393"/>
                </a:cxn>
                <a:cxn ang="0">
                  <a:pos x="73" y="410"/>
                </a:cxn>
                <a:cxn ang="0">
                  <a:pos x="102" y="411"/>
                </a:cxn>
                <a:cxn ang="0">
                  <a:pos x="128" y="404"/>
                </a:cxn>
                <a:cxn ang="0">
                  <a:pos x="162" y="383"/>
                </a:cxn>
                <a:cxn ang="0">
                  <a:pos x="198" y="347"/>
                </a:cxn>
                <a:cxn ang="0">
                  <a:pos x="232" y="300"/>
                </a:cxn>
                <a:cxn ang="0">
                  <a:pos x="235" y="88"/>
                </a:cxn>
                <a:cxn ang="0">
                  <a:pos x="220" y="126"/>
                </a:cxn>
                <a:cxn ang="0">
                  <a:pos x="193" y="162"/>
                </a:cxn>
                <a:cxn ang="0">
                  <a:pos x="174" y="177"/>
                </a:cxn>
                <a:cxn ang="0">
                  <a:pos x="140" y="189"/>
                </a:cxn>
                <a:cxn ang="0">
                  <a:pos x="112" y="188"/>
                </a:cxn>
                <a:cxn ang="0">
                  <a:pos x="79" y="177"/>
                </a:cxn>
                <a:cxn ang="0">
                  <a:pos x="114" y="97"/>
                </a:cxn>
                <a:cxn ang="0">
                  <a:pos x="145" y="48"/>
                </a:cxn>
                <a:cxn ang="0">
                  <a:pos x="173" y="24"/>
                </a:cxn>
                <a:cxn ang="0">
                  <a:pos x="193" y="15"/>
                </a:cxn>
                <a:cxn ang="0">
                  <a:pos x="213" y="15"/>
                </a:cxn>
                <a:cxn ang="0">
                  <a:pos x="227" y="24"/>
                </a:cxn>
                <a:cxn ang="0">
                  <a:pos x="236" y="39"/>
                </a:cxn>
                <a:cxn ang="0">
                  <a:pos x="239" y="59"/>
                </a:cxn>
              </a:cxnLst>
              <a:rect l="0" t="0" r="r" b="b"/>
              <a:pathLst>
                <a:path w="282" h="412">
                  <a:moveTo>
                    <a:pt x="226" y="294"/>
                  </a:moveTo>
                  <a:lnTo>
                    <a:pt x="219" y="304"/>
                  </a:lnTo>
                  <a:lnTo>
                    <a:pt x="209" y="319"/>
                  </a:lnTo>
                  <a:lnTo>
                    <a:pt x="196" y="335"/>
                  </a:lnTo>
                  <a:lnTo>
                    <a:pt x="188" y="344"/>
                  </a:lnTo>
                  <a:lnTo>
                    <a:pt x="180" y="353"/>
                  </a:lnTo>
                  <a:lnTo>
                    <a:pt x="171" y="361"/>
                  </a:lnTo>
                  <a:lnTo>
                    <a:pt x="162" y="369"/>
                  </a:lnTo>
                  <a:lnTo>
                    <a:pt x="153" y="377"/>
                  </a:lnTo>
                  <a:lnTo>
                    <a:pt x="143" y="383"/>
                  </a:lnTo>
                  <a:lnTo>
                    <a:pt x="133" y="389"/>
                  </a:lnTo>
                  <a:lnTo>
                    <a:pt x="122" y="393"/>
                  </a:lnTo>
                  <a:lnTo>
                    <a:pt x="117" y="394"/>
                  </a:lnTo>
                  <a:lnTo>
                    <a:pt x="111" y="395"/>
                  </a:lnTo>
                  <a:lnTo>
                    <a:pt x="106" y="396"/>
                  </a:lnTo>
                  <a:lnTo>
                    <a:pt x="101" y="396"/>
                  </a:lnTo>
                  <a:lnTo>
                    <a:pt x="92" y="396"/>
                  </a:lnTo>
                  <a:lnTo>
                    <a:pt x="88" y="395"/>
                  </a:lnTo>
                  <a:lnTo>
                    <a:pt x="84" y="394"/>
                  </a:lnTo>
                  <a:lnTo>
                    <a:pt x="76" y="392"/>
                  </a:lnTo>
                  <a:lnTo>
                    <a:pt x="70" y="388"/>
                  </a:lnTo>
                  <a:lnTo>
                    <a:pt x="67" y="386"/>
                  </a:lnTo>
                  <a:lnTo>
                    <a:pt x="65" y="384"/>
                  </a:lnTo>
                  <a:lnTo>
                    <a:pt x="60" y="378"/>
                  </a:lnTo>
                  <a:lnTo>
                    <a:pt x="56" y="372"/>
                  </a:lnTo>
                  <a:lnTo>
                    <a:pt x="55" y="369"/>
                  </a:lnTo>
                  <a:lnTo>
                    <a:pt x="53" y="365"/>
                  </a:lnTo>
                  <a:lnTo>
                    <a:pt x="51" y="358"/>
                  </a:lnTo>
                  <a:lnTo>
                    <a:pt x="49" y="349"/>
                  </a:lnTo>
                  <a:lnTo>
                    <a:pt x="48" y="340"/>
                  </a:lnTo>
                  <a:lnTo>
                    <a:pt x="48" y="331"/>
                  </a:lnTo>
                  <a:lnTo>
                    <a:pt x="48" y="321"/>
                  </a:lnTo>
                  <a:lnTo>
                    <a:pt x="48" y="311"/>
                  </a:lnTo>
                  <a:lnTo>
                    <a:pt x="50" y="288"/>
                  </a:lnTo>
                  <a:lnTo>
                    <a:pt x="54" y="269"/>
                  </a:lnTo>
                  <a:lnTo>
                    <a:pt x="59" y="245"/>
                  </a:lnTo>
                  <a:lnTo>
                    <a:pt x="66" y="217"/>
                  </a:lnTo>
                  <a:lnTo>
                    <a:pt x="70" y="204"/>
                  </a:lnTo>
                  <a:lnTo>
                    <a:pt x="74" y="191"/>
                  </a:lnTo>
                  <a:lnTo>
                    <a:pt x="87" y="197"/>
                  </a:lnTo>
                  <a:lnTo>
                    <a:pt x="93" y="199"/>
                  </a:lnTo>
                  <a:lnTo>
                    <a:pt x="99" y="201"/>
                  </a:lnTo>
                  <a:lnTo>
                    <a:pt x="106" y="203"/>
                  </a:lnTo>
                  <a:lnTo>
                    <a:pt x="112" y="204"/>
                  </a:lnTo>
                  <a:lnTo>
                    <a:pt x="125" y="204"/>
                  </a:lnTo>
                  <a:lnTo>
                    <a:pt x="139" y="204"/>
                  </a:lnTo>
                  <a:lnTo>
                    <a:pt x="153" y="202"/>
                  </a:lnTo>
                  <a:lnTo>
                    <a:pt x="160" y="201"/>
                  </a:lnTo>
                  <a:lnTo>
                    <a:pt x="167" y="199"/>
                  </a:lnTo>
                  <a:lnTo>
                    <a:pt x="180" y="195"/>
                  </a:lnTo>
                  <a:lnTo>
                    <a:pt x="193" y="190"/>
                  </a:lnTo>
                  <a:lnTo>
                    <a:pt x="199" y="187"/>
                  </a:lnTo>
                  <a:lnTo>
                    <a:pt x="206" y="184"/>
                  </a:lnTo>
                  <a:lnTo>
                    <a:pt x="217" y="177"/>
                  </a:lnTo>
                  <a:lnTo>
                    <a:pt x="228" y="169"/>
                  </a:lnTo>
                  <a:lnTo>
                    <a:pt x="238" y="161"/>
                  </a:lnTo>
                  <a:lnTo>
                    <a:pt x="243" y="156"/>
                  </a:lnTo>
                  <a:lnTo>
                    <a:pt x="248" y="151"/>
                  </a:lnTo>
                  <a:lnTo>
                    <a:pt x="256" y="141"/>
                  </a:lnTo>
                  <a:lnTo>
                    <a:pt x="260" y="136"/>
                  </a:lnTo>
                  <a:lnTo>
                    <a:pt x="264" y="130"/>
                  </a:lnTo>
                  <a:lnTo>
                    <a:pt x="270" y="119"/>
                  </a:lnTo>
                  <a:lnTo>
                    <a:pt x="273" y="113"/>
                  </a:lnTo>
                  <a:lnTo>
                    <a:pt x="275" y="107"/>
                  </a:lnTo>
                  <a:lnTo>
                    <a:pt x="277" y="100"/>
                  </a:lnTo>
                  <a:lnTo>
                    <a:pt x="279" y="94"/>
                  </a:lnTo>
                  <a:lnTo>
                    <a:pt x="281" y="81"/>
                  </a:lnTo>
                  <a:lnTo>
                    <a:pt x="282" y="69"/>
                  </a:lnTo>
                  <a:lnTo>
                    <a:pt x="282" y="60"/>
                  </a:lnTo>
                  <a:lnTo>
                    <a:pt x="281" y="51"/>
                  </a:lnTo>
                  <a:lnTo>
                    <a:pt x="279" y="43"/>
                  </a:lnTo>
                  <a:lnTo>
                    <a:pt x="277" y="36"/>
                  </a:lnTo>
                  <a:lnTo>
                    <a:pt x="273" y="29"/>
                  </a:lnTo>
                  <a:lnTo>
                    <a:pt x="270" y="23"/>
                  </a:lnTo>
                  <a:lnTo>
                    <a:pt x="265" y="18"/>
                  </a:lnTo>
                  <a:lnTo>
                    <a:pt x="260" y="13"/>
                  </a:lnTo>
                  <a:lnTo>
                    <a:pt x="255" y="10"/>
                  </a:lnTo>
                  <a:lnTo>
                    <a:pt x="249" y="7"/>
                  </a:lnTo>
                  <a:lnTo>
                    <a:pt x="243" y="4"/>
                  </a:lnTo>
                  <a:lnTo>
                    <a:pt x="237" y="2"/>
                  </a:lnTo>
                  <a:lnTo>
                    <a:pt x="231" y="1"/>
                  </a:lnTo>
                  <a:lnTo>
                    <a:pt x="224" y="0"/>
                  </a:lnTo>
                  <a:lnTo>
                    <a:pt x="218" y="0"/>
                  </a:lnTo>
                  <a:lnTo>
                    <a:pt x="210" y="0"/>
                  </a:lnTo>
                  <a:lnTo>
                    <a:pt x="202" y="1"/>
                  </a:lnTo>
                  <a:lnTo>
                    <a:pt x="194" y="2"/>
                  </a:lnTo>
                  <a:lnTo>
                    <a:pt x="185" y="5"/>
                  </a:lnTo>
                  <a:lnTo>
                    <a:pt x="168" y="11"/>
                  </a:lnTo>
                  <a:lnTo>
                    <a:pt x="151" y="19"/>
                  </a:lnTo>
                  <a:lnTo>
                    <a:pt x="134" y="30"/>
                  </a:lnTo>
                  <a:lnTo>
                    <a:pt x="126" y="36"/>
                  </a:lnTo>
                  <a:lnTo>
                    <a:pt x="118" y="42"/>
                  </a:lnTo>
                  <a:lnTo>
                    <a:pt x="110" y="49"/>
                  </a:lnTo>
                  <a:lnTo>
                    <a:pt x="101" y="57"/>
                  </a:lnTo>
                  <a:lnTo>
                    <a:pt x="94" y="64"/>
                  </a:lnTo>
                  <a:lnTo>
                    <a:pt x="86" y="74"/>
                  </a:lnTo>
                  <a:lnTo>
                    <a:pt x="70" y="92"/>
                  </a:lnTo>
                  <a:lnTo>
                    <a:pt x="63" y="101"/>
                  </a:lnTo>
                  <a:lnTo>
                    <a:pt x="56" y="111"/>
                  </a:lnTo>
                  <a:lnTo>
                    <a:pt x="49" y="121"/>
                  </a:lnTo>
                  <a:lnTo>
                    <a:pt x="43" y="132"/>
                  </a:lnTo>
                  <a:lnTo>
                    <a:pt x="37" y="143"/>
                  </a:lnTo>
                  <a:lnTo>
                    <a:pt x="32" y="154"/>
                  </a:lnTo>
                  <a:lnTo>
                    <a:pt x="26" y="165"/>
                  </a:lnTo>
                  <a:lnTo>
                    <a:pt x="21" y="177"/>
                  </a:lnTo>
                  <a:lnTo>
                    <a:pt x="17" y="189"/>
                  </a:lnTo>
                  <a:lnTo>
                    <a:pt x="13" y="202"/>
                  </a:lnTo>
                  <a:lnTo>
                    <a:pt x="10" y="214"/>
                  </a:lnTo>
                  <a:lnTo>
                    <a:pt x="6" y="227"/>
                  </a:lnTo>
                  <a:lnTo>
                    <a:pt x="4" y="241"/>
                  </a:lnTo>
                  <a:lnTo>
                    <a:pt x="2" y="254"/>
                  </a:lnTo>
                  <a:lnTo>
                    <a:pt x="1" y="265"/>
                  </a:lnTo>
                  <a:lnTo>
                    <a:pt x="0" y="276"/>
                  </a:lnTo>
                  <a:lnTo>
                    <a:pt x="0" y="286"/>
                  </a:lnTo>
                  <a:lnTo>
                    <a:pt x="0" y="295"/>
                  </a:lnTo>
                  <a:lnTo>
                    <a:pt x="0" y="304"/>
                  </a:lnTo>
                  <a:lnTo>
                    <a:pt x="1" y="313"/>
                  </a:lnTo>
                  <a:lnTo>
                    <a:pt x="2" y="321"/>
                  </a:lnTo>
                  <a:lnTo>
                    <a:pt x="4" y="329"/>
                  </a:lnTo>
                  <a:lnTo>
                    <a:pt x="5" y="336"/>
                  </a:lnTo>
                  <a:lnTo>
                    <a:pt x="8" y="343"/>
                  </a:lnTo>
                  <a:lnTo>
                    <a:pt x="13" y="356"/>
                  </a:lnTo>
                  <a:lnTo>
                    <a:pt x="15" y="362"/>
                  </a:lnTo>
                  <a:lnTo>
                    <a:pt x="18" y="368"/>
                  </a:lnTo>
                  <a:lnTo>
                    <a:pt x="22" y="373"/>
                  </a:lnTo>
                  <a:lnTo>
                    <a:pt x="25" y="377"/>
                  </a:lnTo>
                  <a:lnTo>
                    <a:pt x="33" y="386"/>
                  </a:lnTo>
                  <a:lnTo>
                    <a:pt x="40" y="393"/>
                  </a:lnTo>
                  <a:lnTo>
                    <a:pt x="48" y="399"/>
                  </a:lnTo>
                  <a:lnTo>
                    <a:pt x="57" y="404"/>
                  </a:lnTo>
                  <a:lnTo>
                    <a:pt x="65" y="408"/>
                  </a:lnTo>
                  <a:lnTo>
                    <a:pt x="73" y="410"/>
                  </a:lnTo>
                  <a:lnTo>
                    <a:pt x="80" y="412"/>
                  </a:lnTo>
                  <a:lnTo>
                    <a:pt x="89" y="412"/>
                  </a:lnTo>
                  <a:lnTo>
                    <a:pt x="95" y="412"/>
                  </a:lnTo>
                  <a:lnTo>
                    <a:pt x="102" y="411"/>
                  </a:lnTo>
                  <a:lnTo>
                    <a:pt x="109" y="410"/>
                  </a:lnTo>
                  <a:lnTo>
                    <a:pt x="115" y="408"/>
                  </a:lnTo>
                  <a:lnTo>
                    <a:pt x="121" y="407"/>
                  </a:lnTo>
                  <a:lnTo>
                    <a:pt x="128" y="404"/>
                  </a:lnTo>
                  <a:lnTo>
                    <a:pt x="140" y="398"/>
                  </a:lnTo>
                  <a:lnTo>
                    <a:pt x="145" y="394"/>
                  </a:lnTo>
                  <a:lnTo>
                    <a:pt x="151" y="391"/>
                  </a:lnTo>
                  <a:lnTo>
                    <a:pt x="162" y="383"/>
                  </a:lnTo>
                  <a:lnTo>
                    <a:pt x="172" y="375"/>
                  </a:lnTo>
                  <a:lnTo>
                    <a:pt x="181" y="366"/>
                  </a:lnTo>
                  <a:lnTo>
                    <a:pt x="190" y="357"/>
                  </a:lnTo>
                  <a:lnTo>
                    <a:pt x="198" y="347"/>
                  </a:lnTo>
                  <a:lnTo>
                    <a:pt x="206" y="338"/>
                  </a:lnTo>
                  <a:lnTo>
                    <a:pt x="213" y="329"/>
                  </a:lnTo>
                  <a:lnTo>
                    <a:pt x="224" y="313"/>
                  </a:lnTo>
                  <a:lnTo>
                    <a:pt x="232" y="300"/>
                  </a:lnTo>
                  <a:lnTo>
                    <a:pt x="226" y="294"/>
                  </a:lnTo>
                  <a:close/>
                  <a:moveTo>
                    <a:pt x="238" y="71"/>
                  </a:moveTo>
                  <a:lnTo>
                    <a:pt x="237" y="79"/>
                  </a:lnTo>
                  <a:lnTo>
                    <a:pt x="235" y="88"/>
                  </a:lnTo>
                  <a:lnTo>
                    <a:pt x="232" y="97"/>
                  </a:lnTo>
                  <a:lnTo>
                    <a:pt x="229" y="106"/>
                  </a:lnTo>
                  <a:lnTo>
                    <a:pt x="225" y="116"/>
                  </a:lnTo>
                  <a:lnTo>
                    <a:pt x="220" y="126"/>
                  </a:lnTo>
                  <a:lnTo>
                    <a:pt x="214" y="135"/>
                  </a:lnTo>
                  <a:lnTo>
                    <a:pt x="208" y="145"/>
                  </a:lnTo>
                  <a:lnTo>
                    <a:pt x="201" y="154"/>
                  </a:lnTo>
                  <a:lnTo>
                    <a:pt x="193" y="162"/>
                  </a:lnTo>
                  <a:lnTo>
                    <a:pt x="188" y="166"/>
                  </a:lnTo>
                  <a:lnTo>
                    <a:pt x="184" y="170"/>
                  </a:lnTo>
                  <a:lnTo>
                    <a:pt x="179" y="173"/>
                  </a:lnTo>
                  <a:lnTo>
                    <a:pt x="174" y="177"/>
                  </a:lnTo>
                  <a:lnTo>
                    <a:pt x="164" y="182"/>
                  </a:lnTo>
                  <a:lnTo>
                    <a:pt x="152" y="186"/>
                  </a:lnTo>
                  <a:lnTo>
                    <a:pt x="146" y="188"/>
                  </a:lnTo>
                  <a:lnTo>
                    <a:pt x="140" y="189"/>
                  </a:lnTo>
                  <a:lnTo>
                    <a:pt x="134" y="189"/>
                  </a:lnTo>
                  <a:lnTo>
                    <a:pt x="127" y="190"/>
                  </a:lnTo>
                  <a:lnTo>
                    <a:pt x="120" y="189"/>
                  </a:lnTo>
                  <a:lnTo>
                    <a:pt x="112" y="188"/>
                  </a:lnTo>
                  <a:lnTo>
                    <a:pt x="106" y="187"/>
                  </a:lnTo>
                  <a:lnTo>
                    <a:pt x="100" y="185"/>
                  </a:lnTo>
                  <a:lnTo>
                    <a:pt x="89" y="181"/>
                  </a:lnTo>
                  <a:lnTo>
                    <a:pt x="79" y="177"/>
                  </a:lnTo>
                  <a:lnTo>
                    <a:pt x="90" y="151"/>
                  </a:lnTo>
                  <a:lnTo>
                    <a:pt x="101" y="124"/>
                  </a:lnTo>
                  <a:lnTo>
                    <a:pt x="107" y="110"/>
                  </a:lnTo>
                  <a:lnTo>
                    <a:pt x="114" y="97"/>
                  </a:lnTo>
                  <a:lnTo>
                    <a:pt x="121" y="84"/>
                  </a:lnTo>
                  <a:lnTo>
                    <a:pt x="129" y="70"/>
                  </a:lnTo>
                  <a:lnTo>
                    <a:pt x="136" y="59"/>
                  </a:lnTo>
                  <a:lnTo>
                    <a:pt x="145" y="48"/>
                  </a:lnTo>
                  <a:lnTo>
                    <a:pt x="154" y="38"/>
                  </a:lnTo>
                  <a:lnTo>
                    <a:pt x="158" y="34"/>
                  </a:lnTo>
                  <a:lnTo>
                    <a:pt x="163" y="30"/>
                  </a:lnTo>
                  <a:lnTo>
                    <a:pt x="173" y="24"/>
                  </a:lnTo>
                  <a:lnTo>
                    <a:pt x="178" y="21"/>
                  </a:lnTo>
                  <a:lnTo>
                    <a:pt x="183" y="19"/>
                  </a:lnTo>
                  <a:lnTo>
                    <a:pt x="188" y="17"/>
                  </a:lnTo>
                  <a:lnTo>
                    <a:pt x="193" y="15"/>
                  </a:lnTo>
                  <a:lnTo>
                    <a:pt x="199" y="15"/>
                  </a:lnTo>
                  <a:lnTo>
                    <a:pt x="205" y="14"/>
                  </a:lnTo>
                  <a:lnTo>
                    <a:pt x="209" y="15"/>
                  </a:lnTo>
                  <a:lnTo>
                    <a:pt x="213" y="15"/>
                  </a:lnTo>
                  <a:lnTo>
                    <a:pt x="217" y="17"/>
                  </a:lnTo>
                  <a:lnTo>
                    <a:pt x="221" y="19"/>
                  </a:lnTo>
                  <a:lnTo>
                    <a:pt x="224" y="21"/>
                  </a:lnTo>
                  <a:lnTo>
                    <a:pt x="227" y="24"/>
                  </a:lnTo>
                  <a:lnTo>
                    <a:pt x="230" y="27"/>
                  </a:lnTo>
                  <a:lnTo>
                    <a:pt x="232" y="30"/>
                  </a:lnTo>
                  <a:lnTo>
                    <a:pt x="234" y="34"/>
                  </a:lnTo>
                  <a:lnTo>
                    <a:pt x="236" y="39"/>
                  </a:lnTo>
                  <a:lnTo>
                    <a:pt x="237" y="43"/>
                  </a:lnTo>
                  <a:lnTo>
                    <a:pt x="238" y="48"/>
                  </a:lnTo>
                  <a:lnTo>
                    <a:pt x="238" y="53"/>
                  </a:lnTo>
                  <a:lnTo>
                    <a:pt x="239" y="59"/>
                  </a:lnTo>
                  <a:lnTo>
                    <a:pt x="238" y="71"/>
                  </a:lnTo>
                  <a:close/>
                </a:path>
              </a:pathLst>
            </a:cu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25" name="Freeform 121"/>
            <p:cNvSpPr>
              <a:spLocks/>
            </p:cNvSpPr>
            <p:nvPr userDrawn="1"/>
          </p:nvSpPr>
          <p:spPr bwMode="auto">
            <a:xfrm>
              <a:off x="2874" y="4001"/>
              <a:ext cx="28" cy="49"/>
            </a:xfrm>
            <a:custGeom>
              <a:avLst/>
              <a:gdLst/>
              <a:ahLst/>
              <a:cxnLst>
                <a:cxn ang="0">
                  <a:pos x="22" y="153"/>
                </a:cxn>
                <a:cxn ang="0">
                  <a:pos x="20" y="175"/>
                </a:cxn>
                <a:cxn ang="0">
                  <a:pos x="18" y="184"/>
                </a:cxn>
                <a:cxn ang="0">
                  <a:pos x="15" y="188"/>
                </a:cxn>
                <a:cxn ang="0">
                  <a:pos x="9" y="190"/>
                </a:cxn>
                <a:cxn ang="0">
                  <a:pos x="4" y="191"/>
                </a:cxn>
                <a:cxn ang="0">
                  <a:pos x="5" y="193"/>
                </a:cxn>
                <a:cxn ang="0">
                  <a:pos x="32" y="193"/>
                </a:cxn>
                <a:cxn ang="0">
                  <a:pos x="64" y="194"/>
                </a:cxn>
                <a:cxn ang="0">
                  <a:pos x="68" y="192"/>
                </a:cxn>
                <a:cxn ang="0">
                  <a:pos x="66" y="190"/>
                </a:cxn>
                <a:cxn ang="0">
                  <a:pos x="52" y="188"/>
                </a:cxn>
                <a:cxn ang="0">
                  <a:pos x="49" y="186"/>
                </a:cxn>
                <a:cxn ang="0">
                  <a:pos x="47" y="183"/>
                </a:cxn>
                <a:cxn ang="0">
                  <a:pos x="45" y="175"/>
                </a:cxn>
                <a:cxn ang="0">
                  <a:pos x="44" y="153"/>
                </a:cxn>
                <a:cxn ang="0">
                  <a:pos x="44" y="98"/>
                </a:cxn>
                <a:cxn ang="0">
                  <a:pos x="46" y="96"/>
                </a:cxn>
                <a:cxn ang="0">
                  <a:pos x="76" y="96"/>
                </a:cxn>
                <a:cxn ang="0">
                  <a:pos x="89" y="98"/>
                </a:cxn>
                <a:cxn ang="0">
                  <a:pos x="93" y="100"/>
                </a:cxn>
                <a:cxn ang="0">
                  <a:pos x="95" y="103"/>
                </a:cxn>
                <a:cxn ang="0">
                  <a:pos x="98" y="110"/>
                </a:cxn>
                <a:cxn ang="0">
                  <a:pos x="99" y="117"/>
                </a:cxn>
                <a:cxn ang="0">
                  <a:pos x="101" y="118"/>
                </a:cxn>
                <a:cxn ang="0">
                  <a:pos x="102" y="112"/>
                </a:cxn>
                <a:cxn ang="0">
                  <a:pos x="104" y="86"/>
                </a:cxn>
                <a:cxn ang="0">
                  <a:pos x="104" y="80"/>
                </a:cxn>
                <a:cxn ang="0">
                  <a:pos x="102" y="80"/>
                </a:cxn>
                <a:cxn ang="0">
                  <a:pos x="99" y="84"/>
                </a:cxn>
                <a:cxn ang="0">
                  <a:pos x="93" y="86"/>
                </a:cxn>
                <a:cxn ang="0">
                  <a:pos x="78" y="87"/>
                </a:cxn>
                <a:cxn ang="0">
                  <a:pos x="44" y="86"/>
                </a:cxn>
                <a:cxn ang="0">
                  <a:pos x="44" y="15"/>
                </a:cxn>
                <a:cxn ang="0">
                  <a:pos x="46" y="12"/>
                </a:cxn>
                <a:cxn ang="0">
                  <a:pos x="88" y="13"/>
                </a:cxn>
                <a:cxn ang="0">
                  <a:pos x="97" y="16"/>
                </a:cxn>
                <a:cxn ang="0">
                  <a:pos x="102" y="21"/>
                </a:cxn>
                <a:cxn ang="0">
                  <a:pos x="104" y="29"/>
                </a:cxn>
                <a:cxn ang="0">
                  <a:pos x="105" y="33"/>
                </a:cxn>
                <a:cxn ang="0">
                  <a:pos x="107" y="34"/>
                </a:cxn>
                <a:cxn ang="0">
                  <a:pos x="108" y="31"/>
                </a:cxn>
                <a:cxn ang="0">
                  <a:pos x="109" y="14"/>
                </a:cxn>
                <a:cxn ang="0">
                  <a:pos x="111" y="3"/>
                </a:cxn>
                <a:cxn ang="0">
                  <a:pos x="110" y="0"/>
                </a:cxn>
                <a:cxn ang="0">
                  <a:pos x="106" y="2"/>
                </a:cxn>
                <a:cxn ang="0">
                  <a:pos x="102" y="3"/>
                </a:cxn>
                <a:cxn ang="0">
                  <a:pos x="32" y="3"/>
                </a:cxn>
                <a:cxn ang="0">
                  <a:pos x="4" y="2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2" y="6"/>
                </a:cxn>
                <a:cxn ang="0">
                  <a:pos x="10" y="7"/>
                </a:cxn>
                <a:cxn ang="0">
                  <a:pos x="16" y="8"/>
                </a:cxn>
                <a:cxn ang="0">
                  <a:pos x="21" y="15"/>
                </a:cxn>
                <a:cxn ang="0">
                  <a:pos x="21" y="21"/>
                </a:cxn>
                <a:cxn ang="0">
                  <a:pos x="22" y="75"/>
                </a:cxn>
              </a:cxnLst>
              <a:rect l="0" t="0" r="r" b="b"/>
              <a:pathLst>
                <a:path w="111" h="194">
                  <a:moveTo>
                    <a:pt x="22" y="121"/>
                  </a:moveTo>
                  <a:lnTo>
                    <a:pt x="22" y="153"/>
                  </a:lnTo>
                  <a:lnTo>
                    <a:pt x="21" y="166"/>
                  </a:lnTo>
                  <a:lnTo>
                    <a:pt x="20" y="175"/>
                  </a:lnTo>
                  <a:lnTo>
                    <a:pt x="20" y="180"/>
                  </a:lnTo>
                  <a:lnTo>
                    <a:pt x="18" y="184"/>
                  </a:lnTo>
                  <a:lnTo>
                    <a:pt x="16" y="187"/>
                  </a:lnTo>
                  <a:lnTo>
                    <a:pt x="15" y="188"/>
                  </a:lnTo>
                  <a:lnTo>
                    <a:pt x="13" y="189"/>
                  </a:lnTo>
                  <a:lnTo>
                    <a:pt x="9" y="190"/>
                  </a:lnTo>
                  <a:lnTo>
                    <a:pt x="6" y="190"/>
                  </a:lnTo>
                  <a:lnTo>
                    <a:pt x="4" y="191"/>
                  </a:lnTo>
                  <a:lnTo>
                    <a:pt x="4" y="192"/>
                  </a:lnTo>
                  <a:lnTo>
                    <a:pt x="5" y="193"/>
                  </a:lnTo>
                  <a:lnTo>
                    <a:pt x="8" y="194"/>
                  </a:lnTo>
                  <a:lnTo>
                    <a:pt x="32" y="193"/>
                  </a:lnTo>
                  <a:lnTo>
                    <a:pt x="44" y="193"/>
                  </a:lnTo>
                  <a:lnTo>
                    <a:pt x="64" y="194"/>
                  </a:lnTo>
                  <a:lnTo>
                    <a:pt x="67" y="193"/>
                  </a:lnTo>
                  <a:lnTo>
                    <a:pt x="68" y="192"/>
                  </a:lnTo>
                  <a:lnTo>
                    <a:pt x="68" y="191"/>
                  </a:lnTo>
                  <a:lnTo>
                    <a:pt x="66" y="190"/>
                  </a:lnTo>
                  <a:lnTo>
                    <a:pt x="55" y="189"/>
                  </a:lnTo>
                  <a:lnTo>
                    <a:pt x="52" y="188"/>
                  </a:lnTo>
                  <a:lnTo>
                    <a:pt x="50" y="187"/>
                  </a:lnTo>
                  <a:lnTo>
                    <a:pt x="49" y="186"/>
                  </a:lnTo>
                  <a:lnTo>
                    <a:pt x="47" y="184"/>
                  </a:lnTo>
                  <a:lnTo>
                    <a:pt x="47" y="183"/>
                  </a:lnTo>
                  <a:lnTo>
                    <a:pt x="46" y="180"/>
                  </a:lnTo>
                  <a:lnTo>
                    <a:pt x="45" y="175"/>
                  </a:lnTo>
                  <a:lnTo>
                    <a:pt x="44" y="166"/>
                  </a:lnTo>
                  <a:lnTo>
                    <a:pt x="44" y="153"/>
                  </a:lnTo>
                  <a:lnTo>
                    <a:pt x="44" y="121"/>
                  </a:lnTo>
                  <a:lnTo>
                    <a:pt x="44" y="98"/>
                  </a:lnTo>
                  <a:lnTo>
                    <a:pt x="44" y="96"/>
                  </a:lnTo>
                  <a:lnTo>
                    <a:pt x="46" y="96"/>
                  </a:lnTo>
                  <a:lnTo>
                    <a:pt x="64" y="96"/>
                  </a:lnTo>
                  <a:lnTo>
                    <a:pt x="76" y="96"/>
                  </a:lnTo>
                  <a:lnTo>
                    <a:pt x="84" y="97"/>
                  </a:lnTo>
                  <a:lnTo>
                    <a:pt x="89" y="98"/>
                  </a:lnTo>
                  <a:lnTo>
                    <a:pt x="91" y="99"/>
                  </a:lnTo>
                  <a:lnTo>
                    <a:pt x="93" y="100"/>
                  </a:lnTo>
                  <a:lnTo>
                    <a:pt x="94" y="102"/>
                  </a:lnTo>
                  <a:lnTo>
                    <a:pt x="95" y="103"/>
                  </a:lnTo>
                  <a:lnTo>
                    <a:pt x="97" y="106"/>
                  </a:lnTo>
                  <a:lnTo>
                    <a:pt x="98" y="110"/>
                  </a:lnTo>
                  <a:lnTo>
                    <a:pt x="98" y="115"/>
                  </a:lnTo>
                  <a:lnTo>
                    <a:pt x="99" y="117"/>
                  </a:lnTo>
                  <a:lnTo>
                    <a:pt x="100" y="118"/>
                  </a:lnTo>
                  <a:lnTo>
                    <a:pt x="101" y="118"/>
                  </a:lnTo>
                  <a:lnTo>
                    <a:pt x="102" y="117"/>
                  </a:lnTo>
                  <a:lnTo>
                    <a:pt x="102" y="112"/>
                  </a:lnTo>
                  <a:lnTo>
                    <a:pt x="103" y="95"/>
                  </a:lnTo>
                  <a:lnTo>
                    <a:pt x="104" y="86"/>
                  </a:lnTo>
                  <a:lnTo>
                    <a:pt x="105" y="81"/>
                  </a:lnTo>
                  <a:lnTo>
                    <a:pt x="104" y="80"/>
                  </a:lnTo>
                  <a:lnTo>
                    <a:pt x="103" y="79"/>
                  </a:lnTo>
                  <a:lnTo>
                    <a:pt x="102" y="80"/>
                  </a:lnTo>
                  <a:lnTo>
                    <a:pt x="101" y="82"/>
                  </a:lnTo>
                  <a:lnTo>
                    <a:pt x="99" y="84"/>
                  </a:lnTo>
                  <a:lnTo>
                    <a:pt x="96" y="85"/>
                  </a:lnTo>
                  <a:lnTo>
                    <a:pt x="93" y="86"/>
                  </a:lnTo>
                  <a:lnTo>
                    <a:pt x="89" y="86"/>
                  </a:lnTo>
                  <a:lnTo>
                    <a:pt x="78" y="87"/>
                  </a:lnTo>
                  <a:lnTo>
                    <a:pt x="46" y="87"/>
                  </a:lnTo>
                  <a:lnTo>
                    <a:pt x="44" y="86"/>
                  </a:lnTo>
                  <a:lnTo>
                    <a:pt x="44" y="85"/>
                  </a:lnTo>
                  <a:lnTo>
                    <a:pt x="44" y="15"/>
                  </a:lnTo>
                  <a:lnTo>
                    <a:pt x="44" y="13"/>
                  </a:lnTo>
                  <a:lnTo>
                    <a:pt x="46" y="12"/>
                  </a:lnTo>
                  <a:lnTo>
                    <a:pt x="85" y="13"/>
                  </a:lnTo>
                  <a:lnTo>
                    <a:pt x="88" y="13"/>
                  </a:lnTo>
                  <a:lnTo>
                    <a:pt x="91" y="14"/>
                  </a:lnTo>
                  <a:lnTo>
                    <a:pt x="97" y="16"/>
                  </a:lnTo>
                  <a:lnTo>
                    <a:pt x="100" y="19"/>
                  </a:lnTo>
                  <a:lnTo>
                    <a:pt x="102" y="21"/>
                  </a:lnTo>
                  <a:lnTo>
                    <a:pt x="104" y="26"/>
                  </a:lnTo>
                  <a:lnTo>
                    <a:pt x="104" y="29"/>
                  </a:lnTo>
                  <a:lnTo>
                    <a:pt x="104" y="31"/>
                  </a:lnTo>
                  <a:lnTo>
                    <a:pt x="105" y="33"/>
                  </a:lnTo>
                  <a:lnTo>
                    <a:pt x="106" y="34"/>
                  </a:lnTo>
                  <a:lnTo>
                    <a:pt x="107" y="34"/>
                  </a:lnTo>
                  <a:lnTo>
                    <a:pt x="107" y="33"/>
                  </a:lnTo>
                  <a:lnTo>
                    <a:pt x="108" y="31"/>
                  </a:lnTo>
                  <a:lnTo>
                    <a:pt x="109" y="23"/>
                  </a:lnTo>
                  <a:lnTo>
                    <a:pt x="109" y="14"/>
                  </a:lnTo>
                  <a:lnTo>
                    <a:pt x="111" y="7"/>
                  </a:lnTo>
                  <a:lnTo>
                    <a:pt x="111" y="3"/>
                  </a:lnTo>
                  <a:lnTo>
                    <a:pt x="111" y="1"/>
                  </a:lnTo>
                  <a:lnTo>
                    <a:pt x="110" y="0"/>
                  </a:lnTo>
                  <a:lnTo>
                    <a:pt x="108" y="1"/>
                  </a:lnTo>
                  <a:lnTo>
                    <a:pt x="106" y="2"/>
                  </a:lnTo>
                  <a:lnTo>
                    <a:pt x="104" y="2"/>
                  </a:lnTo>
                  <a:lnTo>
                    <a:pt x="102" y="3"/>
                  </a:lnTo>
                  <a:lnTo>
                    <a:pt x="95" y="3"/>
                  </a:lnTo>
                  <a:lnTo>
                    <a:pt x="32" y="3"/>
                  </a:lnTo>
                  <a:lnTo>
                    <a:pt x="22" y="3"/>
                  </a:lnTo>
                  <a:lnTo>
                    <a:pt x="4" y="2"/>
                  </a:lnTo>
                  <a:lnTo>
                    <a:pt x="1" y="3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2" y="6"/>
                  </a:lnTo>
                  <a:lnTo>
                    <a:pt x="6" y="6"/>
                  </a:lnTo>
                  <a:lnTo>
                    <a:pt x="10" y="7"/>
                  </a:lnTo>
                  <a:lnTo>
                    <a:pt x="13" y="7"/>
                  </a:lnTo>
                  <a:lnTo>
                    <a:pt x="16" y="8"/>
                  </a:lnTo>
                  <a:lnTo>
                    <a:pt x="19" y="11"/>
                  </a:lnTo>
                  <a:lnTo>
                    <a:pt x="21" y="15"/>
                  </a:lnTo>
                  <a:lnTo>
                    <a:pt x="21" y="18"/>
                  </a:lnTo>
                  <a:lnTo>
                    <a:pt x="21" y="21"/>
                  </a:lnTo>
                  <a:lnTo>
                    <a:pt x="22" y="36"/>
                  </a:lnTo>
                  <a:lnTo>
                    <a:pt x="22" y="75"/>
                  </a:lnTo>
                  <a:lnTo>
                    <a:pt x="22" y="121"/>
                  </a:lnTo>
                  <a:close/>
                </a:path>
              </a:pathLst>
            </a:custGeom>
            <a:solidFill>
              <a:srgbClr val="001C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26" name="Freeform 122"/>
            <p:cNvSpPr>
              <a:spLocks/>
            </p:cNvSpPr>
            <p:nvPr userDrawn="1"/>
          </p:nvSpPr>
          <p:spPr bwMode="auto">
            <a:xfrm>
              <a:off x="2917" y="4001"/>
              <a:ext cx="41" cy="49"/>
            </a:xfrm>
            <a:custGeom>
              <a:avLst/>
              <a:gdLst/>
              <a:ahLst/>
              <a:cxnLst>
                <a:cxn ang="0">
                  <a:pos x="124" y="15"/>
                </a:cxn>
                <a:cxn ang="0">
                  <a:pos x="139" y="16"/>
                </a:cxn>
                <a:cxn ang="0">
                  <a:pos x="149" y="19"/>
                </a:cxn>
                <a:cxn ang="0">
                  <a:pos x="154" y="23"/>
                </a:cxn>
                <a:cxn ang="0">
                  <a:pos x="155" y="29"/>
                </a:cxn>
                <a:cxn ang="0">
                  <a:pos x="156" y="33"/>
                </a:cxn>
                <a:cxn ang="0">
                  <a:pos x="157" y="35"/>
                </a:cxn>
                <a:cxn ang="0">
                  <a:pos x="159" y="35"/>
                </a:cxn>
                <a:cxn ang="0">
                  <a:pos x="160" y="5"/>
                </a:cxn>
                <a:cxn ang="0">
                  <a:pos x="160" y="2"/>
                </a:cxn>
                <a:cxn ang="0">
                  <a:pos x="152" y="3"/>
                </a:cxn>
                <a:cxn ang="0">
                  <a:pos x="144" y="4"/>
                </a:cxn>
                <a:cxn ang="0">
                  <a:pos x="39" y="4"/>
                </a:cxn>
                <a:cxn ang="0">
                  <a:pos x="19" y="3"/>
                </a:cxn>
                <a:cxn ang="0">
                  <a:pos x="11" y="1"/>
                </a:cxn>
                <a:cxn ang="0">
                  <a:pos x="8" y="0"/>
                </a:cxn>
                <a:cxn ang="0">
                  <a:pos x="6" y="2"/>
                </a:cxn>
                <a:cxn ang="0">
                  <a:pos x="2" y="18"/>
                </a:cxn>
                <a:cxn ang="0">
                  <a:pos x="0" y="32"/>
                </a:cxn>
                <a:cxn ang="0">
                  <a:pos x="1" y="33"/>
                </a:cxn>
                <a:cxn ang="0">
                  <a:pos x="3" y="31"/>
                </a:cxn>
                <a:cxn ang="0">
                  <a:pos x="8" y="23"/>
                </a:cxn>
                <a:cxn ang="0">
                  <a:pos x="11" y="19"/>
                </a:cxn>
                <a:cxn ang="0">
                  <a:pos x="23" y="15"/>
                </a:cxn>
                <a:cxn ang="0">
                  <a:pos x="71" y="14"/>
                </a:cxn>
                <a:cxn ang="0">
                  <a:pos x="70" y="154"/>
                </a:cxn>
                <a:cxn ang="0">
                  <a:pos x="69" y="176"/>
                </a:cxn>
                <a:cxn ang="0">
                  <a:pos x="67" y="185"/>
                </a:cxn>
                <a:cxn ang="0">
                  <a:pos x="64" y="189"/>
                </a:cxn>
                <a:cxn ang="0">
                  <a:pos x="58" y="191"/>
                </a:cxn>
                <a:cxn ang="0">
                  <a:pos x="53" y="192"/>
                </a:cxn>
                <a:cxn ang="0">
                  <a:pos x="54" y="194"/>
                </a:cxn>
                <a:cxn ang="0">
                  <a:pos x="81" y="194"/>
                </a:cxn>
                <a:cxn ang="0">
                  <a:pos x="112" y="195"/>
                </a:cxn>
                <a:cxn ang="0">
                  <a:pos x="117" y="193"/>
                </a:cxn>
                <a:cxn ang="0">
                  <a:pos x="115" y="191"/>
                </a:cxn>
                <a:cxn ang="0">
                  <a:pos x="100" y="189"/>
                </a:cxn>
                <a:cxn ang="0">
                  <a:pos x="97" y="187"/>
                </a:cxn>
                <a:cxn ang="0">
                  <a:pos x="94" y="184"/>
                </a:cxn>
                <a:cxn ang="0">
                  <a:pos x="93" y="176"/>
                </a:cxn>
                <a:cxn ang="0">
                  <a:pos x="92" y="154"/>
                </a:cxn>
                <a:cxn ang="0">
                  <a:pos x="92" y="14"/>
                </a:cxn>
              </a:cxnLst>
              <a:rect l="0" t="0" r="r" b="b"/>
              <a:pathLst>
                <a:path w="160" h="195">
                  <a:moveTo>
                    <a:pt x="92" y="14"/>
                  </a:moveTo>
                  <a:lnTo>
                    <a:pt x="124" y="15"/>
                  </a:lnTo>
                  <a:lnTo>
                    <a:pt x="133" y="15"/>
                  </a:lnTo>
                  <a:lnTo>
                    <a:pt x="139" y="16"/>
                  </a:lnTo>
                  <a:lnTo>
                    <a:pt x="145" y="17"/>
                  </a:lnTo>
                  <a:lnTo>
                    <a:pt x="149" y="19"/>
                  </a:lnTo>
                  <a:lnTo>
                    <a:pt x="152" y="21"/>
                  </a:lnTo>
                  <a:lnTo>
                    <a:pt x="154" y="23"/>
                  </a:lnTo>
                  <a:lnTo>
                    <a:pt x="155" y="26"/>
                  </a:lnTo>
                  <a:lnTo>
                    <a:pt x="155" y="29"/>
                  </a:lnTo>
                  <a:lnTo>
                    <a:pt x="156" y="31"/>
                  </a:lnTo>
                  <a:lnTo>
                    <a:pt x="156" y="33"/>
                  </a:lnTo>
                  <a:lnTo>
                    <a:pt x="156" y="35"/>
                  </a:lnTo>
                  <a:lnTo>
                    <a:pt x="157" y="35"/>
                  </a:lnTo>
                  <a:lnTo>
                    <a:pt x="158" y="36"/>
                  </a:lnTo>
                  <a:lnTo>
                    <a:pt x="159" y="35"/>
                  </a:lnTo>
                  <a:lnTo>
                    <a:pt x="159" y="32"/>
                  </a:lnTo>
                  <a:lnTo>
                    <a:pt x="160" y="5"/>
                  </a:lnTo>
                  <a:lnTo>
                    <a:pt x="160" y="3"/>
                  </a:lnTo>
                  <a:lnTo>
                    <a:pt x="160" y="2"/>
                  </a:lnTo>
                  <a:lnTo>
                    <a:pt x="159" y="2"/>
                  </a:lnTo>
                  <a:lnTo>
                    <a:pt x="152" y="3"/>
                  </a:lnTo>
                  <a:lnTo>
                    <a:pt x="148" y="3"/>
                  </a:lnTo>
                  <a:lnTo>
                    <a:pt x="144" y="4"/>
                  </a:lnTo>
                  <a:lnTo>
                    <a:pt x="134" y="4"/>
                  </a:lnTo>
                  <a:lnTo>
                    <a:pt x="39" y="4"/>
                  </a:lnTo>
                  <a:lnTo>
                    <a:pt x="30" y="4"/>
                  </a:lnTo>
                  <a:lnTo>
                    <a:pt x="19" y="3"/>
                  </a:lnTo>
                  <a:lnTo>
                    <a:pt x="14" y="2"/>
                  </a:lnTo>
                  <a:lnTo>
                    <a:pt x="11" y="1"/>
                  </a:lnTo>
                  <a:lnTo>
                    <a:pt x="9" y="0"/>
                  </a:lnTo>
                  <a:lnTo>
                    <a:pt x="8" y="0"/>
                  </a:lnTo>
                  <a:lnTo>
                    <a:pt x="7" y="0"/>
                  </a:lnTo>
                  <a:lnTo>
                    <a:pt x="6" y="2"/>
                  </a:lnTo>
                  <a:lnTo>
                    <a:pt x="5" y="5"/>
                  </a:lnTo>
                  <a:lnTo>
                    <a:pt x="2" y="18"/>
                  </a:lnTo>
                  <a:lnTo>
                    <a:pt x="0" y="31"/>
                  </a:lnTo>
                  <a:lnTo>
                    <a:pt x="0" y="32"/>
                  </a:lnTo>
                  <a:lnTo>
                    <a:pt x="0" y="33"/>
                  </a:lnTo>
                  <a:lnTo>
                    <a:pt x="1" y="33"/>
                  </a:lnTo>
                  <a:lnTo>
                    <a:pt x="2" y="33"/>
                  </a:lnTo>
                  <a:lnTo>
                    <a:pt x="3" y="31"/>
                  </a:lnTo>
                  <a:lnTo>
                    <a:pt x="5" y="28"/>
                  </a:lnTo>
                  <a:lnTo>
                    <a:pt x="8" y="23"/>
                  </a:lnTo>
                  <a:lnTo>
                    <a:pt x="9" y="21"/>
                  </a:lnTo>
                  <a:lnTo>
                    <a:pt x="11" y="19"/>
                  </a:lnTo>
                  <a:lnTo>
                    <a:pt x="16" y="17"/>
                  </a:lnTo>
                  <a:lnTo>
                    <a:pt x="23" y="15"/>
                  </a:lnTo>
                  <a:lnTo>
                    <a:pt x="33" y="15"/>
                  </a:lnTo>
                  <a:lnTo>
                    <a:pt x="71" y="14"/>
                  </a:lnTo>
                  <a:lnTo>
                    <a:pt x="71" y="122"/>
                  </a:lnTo>
                  <a:lnTo>
                    <a:pt x="70" y="154"/>
                  </a:lnTo>
                  <a:lnTo>
                    <a:pt x="70" y="167"/>
                  </a:lnTo>
                  <a:lnTo>
                    <a:pt x="69" y="176"/>
                  </a:lnTo>
                  <a:lnTo>
                    <a:pt x="69" y="181"/>
                  </a:lnTo>
                  <a:lnTo>
                    <a:pt x="67" y="185"/>
                  </a:lnTo>
                  <a:lnTo>
                    <a:pt x="65" y="188"/>
                  </a:lnTo>
                  <a:lnTo>
                    <a:pt x="64" y="189"/>
                  </a:lnTo>
                  <a:lnTo>
                    <a:pt x="62" y="190"/>
                  </a:lnTo>
                  <a:lnTo>
                    <a:pt x="58" y="191"/>
                  </a:lnTo>
                  <a:lnTo>
                    <a:pt x="55" y="191"/>
                  </a:lnTo>
                  <a:lnTo>
                    <a:pt x="53" y="192"/>
                  </a:lnTo>
                  <a:lnTo>
                    <a:pt x="53" y="193"/>
                  </a:lnTo>
                  <a:lnTo>
                    <a:pt x="54" y="194"/>
                  </a:lnTo>
                  <a:lnTo>
                    <a:pt x="57" y="195"/>
                  </a:lnTo>
                  <a:lnTo>
                    <a:pt x="81" y="194"/>
                  </a:lnTo>
                  <a:lnTo>
                    <a:pt x="92" y="194"/>
                  </a:lnTo>
                  <a:lnTo>
                    <a:pt x="112" y="195"/>
                  </a:lnTo>
                  <a:lnTo>
                    <a:pt x="116" y="194"/>
                  </a:lnTo>
                  <a:lnTo>
                    <a:pt x="117" y="193"/>
                  </a:lnTo>
                  <a:lnTo>
                    <a:pt x="117" y="192"/>
                  </a:lnTo>
                  <a:lnTo>
                    <a:pt x="115" y="191"/>
                  </a:lnTo>
                  <a:lnTo>
                    <a:pt x="103" y="190"/>
                  </a:lnTo>
                  <a:lnTo>
                    <a:pt x="100" y="189"/>
                  </a:lnTo>
                  <a:lnTo>
                    <a:pt x="98" y="188"/>
                  </a:lnTo>
                  <a:lnTo>
                    <a:pt x="97" y="187"/>
                  </a:lnTo>
                  <a:lnTo>
                    <a:pt x="95" y="185"/>
                  </a:lnTo>
                  <a:lnTo>
                    <a:pt x="94" y="184"/>
                  </a:lnTo>
                  <a:lnTo>
                    <a:pt x="94" y="181"/>
                  </a:lnTo>
                  <a:lnTo>
                    <a:pt x="93" y="176"/>
                  </a:lnTo>
                  <a:lnTo>
                    <a:pt x="92" y="167"/>
                  </a:lnTo>
                  <a:lnTo>
                    <a:pt x="92" y="154"/>
                  </a:lnTo>
                  <a:lnTo>
                    <a:pt x="92" y="122"/>
                  </a:lnTo>
                  <a:lnTo>
                    <a:pt x="92" y="14"/>
                  </a:lnTo>
                  <a:close/>
                </a:path>
              </a:pathLst>
            </a:custGeom>
            <a:solidFill>
              <a:srgbClr val="001C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27" name="Freeform 123"/>
            <p:cNvSpPr>
              <a:spLocks/>
            </p:cNvSpPr>
            <p:nvPr userDrawn="1"/>
          </p:nvSpPr>
          <p:spPr bwMode="auto">
            <a:xfrm>
              <a:off x="2976" y="4001"/>
              <a:ext cx="16" cy="49"/>
            </a:xfrm>
            <a:custGeom>
              <a:avLst/>
              <a:gdLst/>
              <a:ahLst/>
              <a:cxnLst>
                <a:cxn ang="0">
                  <a:pos x="40" y="34"/>
                </a:cxn>
                <a:cxn ang="0">
                  <a:pos x="40" y="16"/>
                </a:cxn>
                <a:cxn ang="0">
                  <a:pos x="42" y="11"/>
                </a:cxn>
                <a:cxn ang="0">
                  <a:pos x="44" y="7"/>
                </a:cxn>
                <a:cxn ang="0">
                  <a:pos x="47" y="5"/>
                </a:cxn>
                <a:cxn ang="0">
                  <a:pos x="56" y="4"/>
                </a:cxn>
                <a:cxn ang="0">
                  <a:pos x="58" y="3"/>
                </a:cxn>
                <a:cxn ang="0">
                  <a:pos x="58" y="1"/>
                </a:cxn>
                <a:cxn ang="0">
                  <a:pos x="54" y="0"/>
                </a:cxn>
                <a:cxn ang="0">
                  <a:pos x="4" y="0"/>
                </a:cxn>
                <a:cxn ang="0">
                  <a:pos x="0" y="1"/>
                </a:cxn>
                <a:cxn ang="0">
                  <a:pos x="0" y="3"/>
                </a:cxn>
                <a:cxn ang="0">
                  <a:pos x="2" y="4"/>
                </a:cxn>
                <a:cxn ang="0">
                  <a:pos x="9" y="5"/>
                </a:cxn>
                <a:cxn ang="0">
                  <a:pos x="13" y="6"/>
                </a:cxn>
                <a:cxn ang="0">
                  <a:pos x="17" y="11"/>
                </a:cxn>
                <a:cxn ang="0">
                  <a:pos x="18" y="16"/>
                </a:cxn>
                <a:cxn ang="0">
                  <a:pos x="18" y="34"/>
                </a:cxn>
                <a:cxn ang="0">
                  <a:pos x="19" y="119"/>
                </a:cxn>
                <a:cxn ang="0">
                  <a:pos x="18" y="164"/>
                </a:cxn>
                <a:cxn ang="0">
                  <a:pos x="16" y="178"/>
                </a:cxn>
                <a:cxn ang="0">
                  <a:pos x="13" y="185"/>
                </a:cxn>
                <a:cxn ang="0">
                  <a:pos x="10" y="187"/>
                </a:cxn>
                <a:cxn ang="0">
                  <a:pos x="2" y="188"/>
                </a:cxn>
                <a:cxn ang="0">
                  <a:pos x="0" y="190"/>
                </a:cxn>
                <a:cxn ang="0">
                  <a:pos x="1" y="191"/>
                </a:cxn>
                <a:cxn ang="0">
                  <a:pos x="29" y="191"/>
                </a:cxn>
                <a:cxn ang="0">
                  <a:pos x="60" y="192"/>
                </a:cxn>
                <a:cxn ang="0">
                  <a:pos x="64" y="190"/>
                </a:cxn>
                <a:cxn ang="0">
                  <a:pos x="62" y="188"/>
                </a:cxn>
                <a:cxn ang="0">
                  <a:pos x="48" y="186"/>
                </a:cxn>
                <a:cxn ang="0">
                  <a:pos x="45" y="184"/>
                </a:cxn>
                <a:cxn ang="0">
                  <a:pos x="42" y="181"/>
                </a:cxn>
                <a:cxn ang="0">
                  <a:pos x="41" y="173"/>
                </a:cxn>
                <a:cxn ang="0">
                  <a:pos x="40" y="151"/>
                </a:cxn>
                <a:cxn ang="0">
                  <a:pos x="40" y="73"/>
                </a:cxn>
              </a:cxnLst>
              <a:rect l="0" t="0" r="r" b="b"/>
              <a:pathLst>
                <a:path w="64" h="192">
                  <a:moveTo>
                    <a:pt x="40" y="73"/>
                  </a:moveTo>
                  <a:lnTo>
                    <a:pt x="40" y="34"/>
                  </a:lnTo>
                  <a:lnTo>
                    <a:pt x="40" y="19"/>
                  </a:lnTo>
                  <a:lnTo>
                    <a:pt x="40" y="16"/>
                  </a:lnTo>
                  <a:lnTo>
                    <a:pt x="41" y="13"/>
                  </a:lnTo>
                  <a:lnTo>
                    <a:pt x="42" y="11"/>
                  </a:lnTo>
                  <a:lnTo>
                    <a:pt x="42" y="9"/>
                  </a:lnTo>
                  <a:lnTo>
                    <a:pt x="44" y="7"/>
                  </a:lnTo>
                  <a:lnTo>
                    <a:pt x="45" y="6"/>
                  </a:lnTo>
                  <a:lnTo>
                    <a:pt x="47" y="5"/>
                  </a:lnTo>
                  <a:lnTo>
                    <a:pt x="49" y="5"/>
                  </a:lnTo>
                  <a:lnTo>
                    <a:pt x="56" y="4"/>
                  </a:lnTo>
                  <a:lnTo>
                    <a:pt x="57" y="4"/>
                  </a:lnTo>
                  <a:lnTo>
                    <a:pt x="58" y="3"/>
                  </a:lnTo>
                  <a:lnTo>
                    <a:pt x="58" y="2"/>
                  </a:lnTo>
                  <a:lnTo>
                    <a:pt x="58" y="1"/>
                  </a:lnTo>
                  <a:lnTo>
                    <a:pt x="57" y="1"/>
                  </a:lnTo>
                  <a:lnTo>
                    <a:pt x="54" y="0"/>
                  </a:lnTo>
                  <a:lnTo>
                    <a:pt x="29" y="1"/>
                  </a:lnTo>
                  <a:lnTo>
                    <a:pt x="4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2" y="4"/>
                  </a:lnTo>
                  <a:lnTo>
                    <a:pt x="5" y="4"/>
                  </a:lnTo>
                  <a:lnTo>
                    <a:pt x="9" y="5"/>
                  </a:lnTo>
                  <a:lnTo>
                    <a:pt x="11" y="6"/>
                  </a:lnTo>
                  <a:lnTo>
                    <a:pt x="13" y="6"/>
                  </a:lnTo>
                  <a:lnTo>
                    <a:pt x="16" y="9"/>
                  </a:lnTo>
                  <a:lnTo>
                    <a:pt x="17" y="11"/>
                  </a:lnTo>
                  <a:lnTo>
                    <a:pt x="17" y="13"/>
                  </a:lnTo>
                  <a:lnTo>
                    <a:pt x="18" y="16"/>
                  </a:lnTo>
                  <a:lnTo>
                    <a:pt x="18" y="19"/>
                  </a:lnTo>
                  <a:lnTo>
                    <a:pt x="18" y="34"/>
                  </a:lnTo>
                  <a:lnTo>
                    <a:pt x="19" y="73"/>
                  </a:lnTo>
                  <a:lnTo>
                    <a:pt x="19" y="119"/>
                  </a:lnTo>
                  <a:lnTo>
                    <a:pt x="18" y="151"/>
                  </a:lnTo>
                  <a:lnTo>
                    <a:pt x="18" y="164"/>
                  </a:lnTo>
                  <a:lnTo>
                    <a:pt x="17" y="173"/>
                  </a:lnTo>
                  <a:lnTo>
                    <a:pt x="16" y="178"/>
                  </a:lnTo>
                  <a:lnTo>
                    <a:pt x="15" y="182"/>
                  </a:lnTo>
                  <a:lnTo>
                    <a:pt x="13" y="185"/>
                  </a:lnTo>
                  <a:lnTo>
                    <a:pt x="12" y="186"/>
                  </a:lnTo>
                  <a:lnTo>
                    <a:pt x="10" y="187"/>
                  </a:lnTo>
                  <a:lnTo>
                    <a:pt x="6" y="188"/>
                  </a:lnTo>
                  <a:lnTo>
                    <a:pt x="2" y="188"/>
                  </a:lnTo>
                  <a:lnTo>
                    <a:pt x="1" y="189"/>
                  </a:lnTo>
                  <a:lnTo>
                    <a:pt x="0" y="190"/>
                  </a:lnTo>
                  <a:lnTo>
                    <a:pt x="1" y="190"/>
                  </a:lnTo>
                  <a:lnTo>
                    <a:pt x="1" y="191"/>
                  </a:lnTo>
                  <a:lnTo>
                    <a:pt x="4" y="192"/>
                  </a:lnTo>
                  <a:lnTo>
                    <a:pt x="29" y="191"/>
                  </a:lnTo>
                  <a:lnTo>
                    <a:pt x="40" y="191"/>
                  </a:lnTo>
                  <a:lnTo>
                    <a:pt x="60" y="192"/>
                  </a:lnTo>
                  <a:lnTo>
                    <a:pt x="63" y="191"/>
                  </a:lnTo>
                  <a:lnTo>
                    <a:pt x="64" y="190"/>
                  </a:lnTo>
                  <a:lnTo>
                    <a:pt x="64" y="189"/>
                  </a:lnTo>
                  <a:lnTo>
                    <a:pt x="62" y="188"/>
                  </a:lnTo>
                  <a:lnTo>
                    <a:pt x="51" y="187"/>
                  </a:lnTo>
                  <a:lnTo>
                    <a:pt x="48" y="186"/>
                  </a:lnTo>
                  <a:lnTo>
                    <a:pt x="46" y="185"/>
                  </a:lnTo>
                  <a:lnTo>
                    <a:pt x="45" y="184"/>
                  </a:lnTo>
                  <a:lnTo>
                    <a:pt x="43" y="182"/>
                  </a:lnTo>
                  <a:lnTo>
                    <a:pt x="42" y="181"/>
                  </a:lnTo>
                  <a:lnTo>
                    <a:pt x="42" y="178"/>
                  </a:lnTo>
                  <a:lnTo>
                    <a:pt x="41" y="173"/>
                  </a:lnTo>
                  <a:lnTo>
                    <a:pt x="40" y="164"/>
                  </a:lnTo>
                  <a:lnTo>
                    <a:pt x="40" y="151"/>
                  </a:lnTo>
                  <a:lnTo>
                    <a:pt x="40" y="119"/>
                  </a:lnTo>
                  <a:lnTo>
                    <a:pt x="40" y="73"/>
                  </a:lnTo>
                  <a:close/>
                </a:path>
              </a:pathLst>
            </a:custGeom>
            <a:solidFill>
              <a:srgbClr val="001C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28" name="Freeform 124"/>
            <p:cNvSpPr>
              <a:spLocks noEditPoints="1"/>
            </p:cNvSpPr>
            <p:nvPr userDrawn="1"/>
          </p:nvSpPr>
          <p:spPr bwMode="auto">
            <a:xfrm>
              <a:off x="3013" y="4001"/>
              <a:ext cx="48" cy="49"/>
            </a:xfrm>
            <a:custGeom>
              <a:avLst/>
              <a:gdLst/>
              <a:ahLst/>
              <a:cxnLst>
                <a:cxn ang="0">
                  <a:pos x="21" y="164"/>
                </a:cxn>
                <a:cxn ang="0">
                  <a:pos x="18" y="182"/>
                </a:cxn>
                <a:cxn ang="0">
                  <a:pos x="13" y="187"/>
                </a:cxn>
                <a:cxn ang="0">
                  <a:pos x="4" y="189"/>
                </a:cxn>
                <a:cxn ang="0">
                  <a:pos x="8" y="192"/>
                </a:cxn>
                <a:cxn ang="0">
                  <a:pos x="62" y="192"/>
                </a:cxn>
                <a:cxn ang="0">
                  <a:pos x="66" y="189"/>
                </a:cxn>
                <a:cxn ang="0">
                  <a:pos x="50" y="186"/>
                </a:cxn>
                <a:cxn ang="0">
                  <a:pos x="46" y="182"/>
                </a:cxn>
                <a:cxn ang="0">
                  <a:pos x="43" y="173"/>
                </a:cxn>
                <a:cxn ang="0">
                  <a:pos x="42" y="119"/>
                </a:cxn>
                <a:cxn ang="0">
                  <a:pos x="44" y="110"/>
                </a:cxn>
                <a:cxn ang="0">
                  <a:pos x="78" y="112"/>
                </a:cxn>
                <a:cxn ang="0">
                  <a:pos x="115" y="163"/>
                </a:cxn>
                <a:cxn ang="0">
                  <a:pos x="133" y="183"/>
                </a:cxn>
                <a:cxn ang="0">
                  <a:pos x="144" y="189"/>
                </a:cxn>
                <a:cxn ang="0">
                  <a:pos x="157" y="191"/>
                </a:cxn>
                <a:cxn ang="0">
                  <a:pos x="189" y="191"/>
                </a:cxn>
                <a:cxn ang="0">
                  <a:pos x="189" y="189"/>
                </a:cxn>
                <a:cxn ang="0">
                  <a:pos x="178" y="187"/>
                </a:cxn>
                <a:cxn ang="0">
                  <a:pos x="165" y="183"/>
                </a:cxn>
                <a:cxn ang="0">
                  <a:pos x="152" y="174"/>
                </a:cxn>
                <a:cxn ang="0">
                  <a:pos x="123" y="141"/>
                </a:cxn>
                <a:cxn ang="0">
                  <a:pos x="109" y="88"/>
                </a:cxn>
                <a:cxn ang="0">
                  <a:pos x="122" y="67"/>
                </a:cxn>
                <a:cxn ang="0">
                  <a:pos x="125" y="46"/>
                </a:cxn>
                <a:cxn ang="0">
                  <a:pos x="122" y="28"/>
                </a:cxn>
                <a:cxn ang="0">
                  <a:pos x="113" y="16"/>
                </a:cxn>
                <a:cxn ang="0">
                  <a:pos x="97" y="6"/>
                </a:cxn>
                <a:cxn ang="0">
                  <a:pos x="74" y="1"/>
                </a:cxn>
                <a:cxn ang="0">
                  <a:pos x="22" y="1"/>
                </a:cxn>
                <a:cxn ang="0">
                  <a:pos x="0" y="1"/>
                </a:cxn>
                <a:cxn ang="0">
                  <a:pos x="1" y="4"/>
                </a:cxn>
                <a:cxn ang="0">
                  <a:pos x="10" y="5"/>
                </a:cxn>
                <a:cxn ang="0">
                  <a:pos x="19" y="9"/>
                </a:cxn>
                <a:cxn ang="0">
                  <a:pos x="21" y="19"/>
                </a:cxn>
                <a:cxn ang="0">
                  <a:pos x="22" y="119"/>
                </a:cxn>
                <a:cxn ang="0">
                  <a:pos x="44" y="10"/>
                </a:cxn>
                <a:cxn ang="0">
                  <a:pos x="61" y="8"/>
                </a:cxn>
                <a:cxn ang="0">
                  <a:pos x="79" y="12"/>
                </a:cxn>
                <a:cxn ang="0">
                  <a:pos x="90" y="19"/>
                </a:cxn>
                <a:cxn ang="0">
                  <a:pos x="98" y="29"/>
                </a:cxn>
                <a:cxn ang="0">
                  <a:pos x="103" y="42"/>
                </a:cxn>
                <a:cxn ang="0">
                  <a:pos x="104" y="59"/>
                </a:cxn>
                <a:cxn ang="0">
                  <a:pos x="102" y="78"/>
                </a:cxn>
                <a:cxn ang="0">
                  <a:pos x="95" y="92"/>
                </a:cxn>
                <a:cxn ang="0">
                  <a:pos x="84" y="100"/>
                </a:cxn>
                <a:cxn ang="0">
                  <a:pos x="70" y="102"/>
                </a:cxn>
                <a:cxn ang="0">
                  <a:pos x="48" y="100"/>
                </a:cxn>
                <a:cxn ang="0">
                  <a:pos x="42" y="95"/>
                </a:cxn>
              </a:cxnLst>
              <a:rect l="0" t="0" r="r" b="b"/>
              <a:pathLst>
                <a:path w="190" h="192">
                  <a:moveTo>
                    <a:pt x="22" y="119"/>
                  </a:moveTo>
                  <a:lnTo>
                    <a:pt x="22" y="151"/>
                  </a:lnTo>
                  <a:lnTo>
                    <a:pt x="21" y="164"/>
                  </a:lnTo>
                  <a:lnTo>
                    <a:pt x="21" y="173"/>
                  </a:lnTo>
                  <a:lnTo>
                    <a:pt x="20" y="178"/>
                  </a:lnTo>
                  <a:lnTo>
                    <a:pt x="18" y="182"/>
                  </a:lnTo>
                  <a:lnTo>
                    <a:pt x="16" y="185"/>
                  </a:lnTo>
                  <a:lnTo>
                    <a:pt x="15" y="186"/>
                  </a:lnTo>
                  <a:lnTo>
                    <a:pt x="13" y="187"/>
                  </a:lnTo>
                  <a:lnTo>
                    <a:pt x="9" y="188"/>
                  </a:lnTo>
                  <a:lnTo>
                    <a:pt x="6" y="188"/>
                  </a:lnTo>
                  <a:lnTo>
                    <a:pt x="4" y="189"/>
                  </a:lnTo>
                  <a:lnTo>
                    <a:pt x="4" y="190"/>
                  </a:lnTo>
                  <a:lnTo>
                    <a:pt x="5" y="191"/>
                  </a:lnTo>
                  <a:lnTo>
                    <a:pt x="8" y="192"/>
                  </a:lnTo>
                  <a:lnTo>
                    <a:pt x="31" y="191"/>
                  </a:lnTo>
                  <a:lnTo>
                    <a:pt x="42" y="191"/>
                  </a:lnTo>
                  <a:lnTo>
                    <a:pt x="62" y="192"/>
                  </a:lnTo>
                  <a:lnTo>
                    <a:pt x="65" y="191"/>
                  </a:lnTo>
                  <a:lnTo>
                    <a:pt x="66" y="190"/>
                  </a:lnTo>
                  <a:lnTo>
                    <a:pt x="66" y="189"/>
                  </a:lnTo>
                  <a:lnTo>
                    <a:pt x="64" y="188"/>
                  </a:lnTo>
                  <a:lnTo>
                    <a:pt x="53" y="187"/>
                  </a:lnTo>
                  <a:lnTo>
                    <a:pt x="50" y="186"/>
                  </a:lnTo>
                  <a:lnTo>
                    <a:pt x="48" y="185"/>
                  </a:lnTo>
                  <a:lnTo>
                    <a:pt x="47" y="184"/>
                  </a:lnTo>
                  <a:lnTo>
                    <a:pt x="46" y="182"/>
                  </a:lnTo>
                  <a:lnTo>
                    <a:pt x="45" y="181"/>
                  </a:lnTo>
                  <a:lnTo>
                    <a:pt x="44" y="178"/>
                  </a:lnTo>
                  <a:lnTo>
                    <a:pt x="43" y="173"/>
                  </a:lnTo>
                  <a:lnTo>
                    <a:pt x="42" y="164"/>
                  </a:lnTo>
                  <a:lnTo>
                    <a:pt x="42" y="151"/>
                  </a:lnTo>
                  <a:lnTo>
                    <a:pt x="42" y="119"/>
                  </a:lnTo>
                  <a:lnTo>
                    <a:pt x="42" y="112"/>
                  </a:lnTo>
                  <a:lnTo>
                    <a:pt x="42" y="110"/>
                  </a:lnTo>
                  <a:lnTo>
                    <a:pt x="44" y="110"/>
                  </a:lnTo>
                  <a:lnTo>
                    <a:pt x="75" y="110"/>
                  </a:lnTo>
                  <a:lnTo>
                    <a:pt x="76" y="110"/>
                  </a:lnTo>
                  <a:lnTo>
                    <a:pt x="78" y="112"/>
                  </a:lnTo>
                  <a:lnTo>
                    <a:pt x="90" y="128"/>
                  </a:lnTo>
                  <a:lnTo>
                    <a:pt x="105" y="150"/>
                  </a:lnTo>
                  <a:lnTo>
                    <a:pt x="115" y="163"/>
                  </a:lnTo>
                  <a:lnTo>
                    <a:pt x="124" y="173"/>
                  </a:lnTo>
                  <a:lnTo>
                    <a:pt x="131" y="181"/>
                  </a:lnTo>
                  <a:lnTo>
                    <a:pt x="133" y="183"/>
                  </a:lnTo>
                  <a:lnTo>
                    <a:pt x="135" y="184"/>
                  </a:lnTo>
                  <a:lnTo>
                    <a:pt x="139" y="187"/>
                  </a:lnTo>
                  <a:lnTo>
                    <a:pt x="144" y="189"/>
                  </a:lnTo>
                  <a:lnTo>
                    <a:pt x="150" y="190"/>
                  </a:lnTo>
                  <a:lnTo>
                    <a:pt x="153" y="191"/>
                  </a:lnTo>
                  <a:lnTo>
                    <a:pt x="157" y="191"/>
                  </a:lnTo>
                  <a:lnTo>
                    <a:pt x="166" y="192"/>
                  </a:lnTo>
                  <a:lnTo>
                    <a:pt x="184" y="192"/>
                  </a:lnTo>
                  <a:lnTo>
                    <a:pt x="189" y="191"/>
                  </a:lnTo>
                  <a:lnTo>
                    <a:pt x="190" y="190"/>
                  </a:lnTo>
                  <a:lnTo>
                    <a:pt x="190" y="189"/>
                  </a:lnTo>
                  <a:lnTo>
                    <a:pt x="189" y="189"/>
                  </a:lnTo>
                  <a:lnTo>
                    <a:pt x="188" y="188"/>
                  </a:lnTo>
                  <a:lnTo>
                    <a:pt x="184" y="188"/>
                  </a:lnTo>
                  <a:lnTo>
                    <a:pt x="178" y="187"/>
                  </a:lnTo>
                  <a:lnTo>
                    <a:pt x="175" y="187"/>
                  </a:lnTo>
                  <a:lnTo>
                    <a:pt x="172" y="186"/>
                  </a:lnTo>
                  <a:lnTo>
                    <a:pt x="165" y="183"/>
                  </a:lnTo>
                  <a:lnTo>
                    <a:pt x="161" y="181"/>
                  </a:lnTo>
                  <a:lnTo>
                    <a:pt x="157" y="178"/>
                  </a:lnTo>
                  <a:lnTo>
                    <a:pt x="152" y="174"/>
                  </a:lnTo>
                  <a:lnTo>
                    <a:pt x="147" y="169"/>
                  </a:lnTo>
                  <a:lnTo>
                    <a:pt x="136" y="156"/>
                  </a:lnTo>
                  <a:lnTo>
                    <a:pt x="123" y="141"/>
                  </a:lnTo>
                  <a:lnTo>
                    <a:pt x="95" y="104"/>
                  </a:lnTo>
                  <a:lnTo>
                    <a:pt x="103" y="96"/>
                  </a:lnTo>
                  <a:lnTo>
                    <a:pt x="109" y="88"/>
                  </a:lnTo>
                  <a:lnTo>
                    <a:pt x="115" y="81"/>
                  </a:lnTo>
                  <a:lnTo>
                    <a:pt x="119" y="74"/>
                  </a:lnTo>
                  <a:lnTo>
                    <a:pt x="122" y="67"/>
                  </a:lnTo>
                  <a:lnTo>
                    <a:pt x="124" y="60"/>
                  </a:lnTo>
                  <a:lnTo>
                    <a:pt x="125" y="53"/>
                  </a:lnTo>
                  <a:lnTo>
                    <a:pt x="125" y="46"/>
                  </a:lnTo>
                  <a:lnTo>
                    <a:pt x="125" y="39"/>
                  </a:lnTo>
                  <a:lnTo>
                    <a:pt x="124" y="34"/>
                  </a:lnTo>
                  <a:lnTo>
                    <a:pt x="122" y="28"/>
                  </a:lnTo>
                  <a:lnTo>
                    <a:pt x="119" y="24"/>
                  </a:lnTo>
                  <a:lnTo>
                    <a:pt x="116" y="20"/>
                  </a:lnTo>
                  <a:lnTo>
                    <a:pt x="113" y="16"/>
                  </a:lnTo>
                  <a:lnTo>
                    <a:pt x="108" y="11"/>
                  </a:lnTo>
                  <a:lnTo>
                    <a:pt x="103" y="8"/>
                  </a:lnTo>
                  <a:lnTo>
                    <a:pt x="97" y="6"/>
                  </a:lnTo>
                  <a:lnTo>
                    <a:pt x="92" y="4"/>
                  </a:lnTo>
                  <a:lnTo>
                    <a:pt x="86" y="2"/>
                  </a:lnTo>
                  <a:lnTo>
                    <a:pt x="74" y="1"/>
                  </a:lnTo>
                  <a:lnTo>
                    <a:pt x="62" y="0"/>
                  </a:lnTo>
                  <a:lnTo>
                    <a:pt x="32" y="1"/>
                  </a:lnTo>
                  <a:lnTo>
                    <a:pt x="22" y="1"/>
                  </a:lnTo>
                  <a:lnTo>
                    <a:pt x="4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4"/>
                  </a:lnTo>
                  <a:lnTo>
                    <a:pt x="6" y="4"/>
                  </a:lnTo>
                  <a:lnTo>
                    <a:pt x="10" y="5"/>
                  </a:lnTo>
                  <a:lnTo>
                    <a:pt x="13" y="5"/>
                  </a:lnTo>
                  <a:lnTo>
                    <a:pt x="16" y="6"/>
                  </a:lnTo>
                  <a:lnTo>
                    <a:pt x="19" y="9"/>
                  </a:lnTo>
                  <a:lnTo>
                    <a:pt x="21" y="13"/>
                  </a:lnTo>
                  <a:lnTo>
                    <a:pt x="21" y="16"/>
                  </a:lnTo>
                  <a:lnTo>
                    <a:pt x="21" y="19"/>
                  </a:lnTo>
                  <a:lnTo>
                    <a:pt x="22" y="34"/>
                  </a:lnTo>
                  <a:lnTo>
                    <a:pt x="22" y="73"/>
                  </a:lnTo>
                  <a:lnTo>
                    <a:pt x="22" y="119"/>
                  </a:lnTo>
                  <a:close/>
                  <a:moveTo>
                    <a:pt x="42" y="13"/>
                  </a:moveTo>
                  <a:lnTo>
                    <a:pt x="42" y="11"/>
                  </a:lnTo>
                  <a:lnTo>
                    <a:pt x="44" y="10"/>
                  </a:lnTo>
                  <a:lnTo>
                    <a:pt x="47" y="9"/>
                  </a:lnTo>
                  <a:lnTo>
                    <a:pt x="50" y="9"/>
                  </a:lnTo>
                  <a:lnTo>
                    <a:pt x="61" y="8"/>
                  </a:lnTo>
                  <a:lnTo>
                    <a:pt x="70" y="9"/>
                  </a:lnTo>
                  <a:lnTo>
                    <a:pt x="75" y="10"/>
                  </a:lnTo>
                  <a:lnTo>
                    <a:pt x="79" y="12"/>
                  </a:lnTo>
                  <a:lnTo>
                    <a:pt x="83" y="14"/>
                  </a:lnTo>
                  <a:lnTo>
                    <a:pt x="86" y="16"/>
                  </a:lnTo>
                  <a:lnTo>
                    <a:pt x="90" y="19"/>
                  </a:lnTo>
                  <a:lnTo>
                    <a:pt x="93" y="22"/>
                  </a:lnTo>
                  <a:lnTo>
                    <a:pt x="95" y="25"/>
                  </a:lnTo>
                  <a:lnTo>
                    <a:pt x="98" y="29"/>
                  </a:lnTo>
                  <a:lnTo>
                    <a:pt x="100" y="33"/>
                  </a:lnTo>
                  <a:lnTo>
                    <a:pt x="101" y="38"/>
                  </a:lnTo>
                  <a:lnTo>
                    <a:pt x="103" y="42"/>
                  </a:lnTo>
                  <a:lnTo>
                    <a:pt x="104" y="48"/>
                  </a:lnTo>
                  <a:lnTo>
                    <a:pt x="104" y="53"/>
                  </a:lnTo>
                  <a:lnTo>
                    <a:pt x="104" y="59"/>
                  </a:lnTo>
                  <a:lnTo>
                    <a:pt x="104" y="66"/>
                  </a:lnTo>
                  <a:lnTo>
                    <a:pt x="103" y="72"/>
                  </a:lnTo>
                  <a:lnTo>
                    <a:pt x="102" y="78"/>
                  </a:lnTo>
                  <a:lnTo>
                    <a:pt x="100" y="83"/>
                  </a:lnTo>
                  <a:lnTo>
                    <a:pt x="98" y="88"/>
                  </a:lnTo>
                  <a:lnTo>
                    <a:pt x="95" y="92"/>
                  </a:lnTo>
                  <a:lnTo>
                    <a:pt x="92" y="95"/>
                  </a:lnTo>
                  <a:lnTo>
                    <a:pt x="89" y="97"/>
                  </a:lnTo>
                  <a:lnTo>
                    <a:pt x="84" y="100"/>
                  </a:lnTo>
                  <a:lnTo>
                    <a:pt x="80" y="101"/>
                  </a:lnTo>
                  <a:lnTo>
                    <a:pt x="75" y="102"/>
                  </a:lnTo>
                  <a:lnTo>
                    <a:pt x="70" y="102"/>
                  </a:lnTo>
                  <a:lnTo>
                    <a:pt x="62" y="102"/>
                  </a:lnTo>
                  <a:lnTo>
                    <a:pt x="54" y="101"/>
                  </a:lnTo>
                  <a:lnTo>
                    <a:pt x="48" y="100"/>
                  </a:lnTo>
                  <a:lnTo>
                    <a:pt x="44" y="98"/>
                  </a:lnTo>
                  <a:lnTo>
                    <a:pt x="42" y="97"/>
                  </a:lnTo>
                  <a:lnTo>
                    <a:pt x="42" y="95"/>
                  </a:lnTo>
                  <a:lnTo>
                    <a:pt x="42" y="13"/>
                  </a:lnTo>
                  <a:close/>
                </a:path>
              </a:pathLst>
            </a:custGeom>
            <a:solidFill>
              <a:srgbClr val="001C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29" name="Freeform 125"/>
            <p:cNvSpPr>
              <a:spLocks/>
            </p:cNvSpPr>
            <p:nvPr userDrawn="1"/>
          </p:nvSpPr>
          <p:spPr bwMode="auto">
            <a:xfrm>
              <a:off x="3070" y="4001"/>
              <a:ext cx="32" cy="49"/>
            </a:xfrm>
            <a:custGeom>
              <a:avLst/>
              <a:gdLst/>
              <a:ahLst/>
              <a:cxnLst>
                <a:cxn ang="0">
                  <a:pos x="44" y="34"/>
                </a:cxn>
                <a:cxn ang="0">
                  <a:pos x="45" y="16"/>
                </a:cxn>
                <a:cxn ang="0">
                  <a:pos x="46" y="11"/>
                </a:cxn>
                <a:cxn ang="0">
                  <a:pos x="48" y="7"/>
                </a:cxn>
                <a:cxn ang="0">
                  <a:pos x="52" y="5"/>
                </a:cxn>
                <a:cxn ang="0">
                  <a:pos x="63" y="4"/>
                </a:cxn>
                <a:cxn ang="0">
                  <a:pos x="65" y="3"/>
                </a:cxn>
                <a:cxn ang="0">
                  <a:pos x="65" y="1"/>
                </a:cxn>
                <a:cxn ang="0">
                  <a:pos x="61" y="0"/>
                </a:cxn>
                <a:cxn ang="0">
                  <a:pos x="23" y="1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1" y="4"/>
                </a:cxn>
                <a:cxn ang="0">
                  <a:pos x="7" y="4"/>
                </a:cxn>
                <a:cxn ang="0">
                  <a:pos x="15" y="5"/>
                </a:cxn>
                <a:cxn ang="0">
                  <a:pos x="20" y="9"/>
                </a:cxn>
                <a:cxn ang="0">
                  <a:pos x="22" y="16"/>
                </a:cxn>
                <a:cxn ang="0">
                  <a:pos x="23" y="34"/>
                </a:cxn>
                <a:cxn ang="0">
                  <a:pos x="23" y="119"/>
                </a:cxn>
                <a:cxn ang="0">
                  <a:pos x="22" y="164"/>
                </a:cxn>
                <a:cxn ang="0">
                  <a:pos x="21" y="178"/>
                </a:cxn>
                <a:cxn ang="0">
                  <a:pos x="18" y="185"/>
                </a:cxn>
                <a:cxn ang="0">
                  <a:pos x="14" y="187"/>
                </a:cxn>
                <a:cxn ang="0">
                  <a:pos x="6" y="188"/>
                </a:cxn>
                <a:cxn ang="0">
                  <a:pos x="4" y="190"/>
                </a:cxn>
                <a:cxn ang="0">
                  <a:pos x="8" y="192"/>
                </a:cxn>
                <a:cxn ang="0">
                  <a:pos x="59" y="192"/>
                </a:cxn>
                <a:cxn ang="0">
                  <a:pos x="101" y="192"/>
                </a:cxn>
                <a:cxn ang="0">
                  <a:pos x="113" y="191"/>
                </a:cxn>
                <a:cxn ang="0">
                  <a:pos x="116" y="189"/>
                </a:cxn>
                <a:cxn ang="0">
                  <a:pos x="118" y="179"/>
                </a:cxn>
                <a:cxn ang="0">
                  <a:pos x="121" y="160"/>
                </a:cxn>
                <a:cxn ang="0">
                  <a:pos x="119" y="157"/>
                </a:cxn>
                <a:cxn ang="0">
                  <a:pos x="117" y="160"/>
                </a:cxn>
                <a:cxn ang="0">
                  <a:pos x="113" y="172"/>
                </a:cxn>
                <a:cxn ang="0">
                  <a:pos x="108" y="177"/>
                </a:cxn>
                <a:cxn ang="0">
                  <a:pos x="102" y="181"/>
                </a:cxn>
                <a:cxn ang="0">
                  <a:pos x="89" y="182"/>
                </a:cxn>
                <a:cxn ang="0">
                  <a:pos x="67" y="182"/>
                </a:cxn>
                <a:cxn ang="0">
                  <a:pos x="53" y="179"/>
                </a:cxn>
                <a:cxn ang="0">
                  <a:pos x="48" y="174"/>
                </a:cxn>
                <a:cxn ang="0">
                  <a:pos x="46" y="166"/>
                </a:cxn>
                <a:cxn ang="0">
                  <a:pos x="45" y="152"/>
                </a:cxn>
                <a:cxn ang="0">
                  <a:pos x="44" y="119"/>
                </a:cxn>
              </a:cxnLst>
              <a:rect l="0" t="0" r="r" b="b"/>
              <a:pathLst>
                <a:path w="121" h="192">
                  <a:moveTo>
                    <a:pt x="44" y="73"/>
                  </a:moveTo>
                  <a:lnTo>
                    <a:pt x="44" y="34"/>
                  </a:lnTo>
                  <a:lnTo>
                    <a:pt x="45" y="19"/>
                  </a:lnTo>
                  <a:lnTo>
                    <a:pt x="45" y="16"/>
                  </a:lnTo>
                  <a:lnTo>
                    <a:pt x="45" y="13"/>
                  </a:lnTo>
                  <a:lnTo>
                    <a:pt x="46" y="11"/>
                  </a:lnTo>
                  <a:lnTo>
                    <a:pt x="47" y="9"/>
                  </a:lnTo>
                  <a:lnTo>
                    <a:pt x="48" y="7"/>
                  </a:lnTo>
                  <a:lnTo>
                    <a:pt x="50" y="6"/>
                  </a:lnTo>
                  <a:lnTo>
                    <a:pt x="52" y="5"/>
                  </a:lnTo>
                  <a:lnTo>
                    <a:pt x="54" y="5"/>
                  </a:lnTo>
                  <a:lnTo>
                    <a:pt x="63" y="4"/>
                  </a:lnTo>
                  <a:lnTo>
                    <a:pt x="64" y="4"/>
                  </a:lnTo>
                  <a:lnTo>
                    <a:pt x="65" y="3"/>
                  </a:lnTo>
                  <a:lnTo>
                    <a:pt x="65" y="2"/>
                  </a:lnTo>
                  <a:lnTo>
                    <a:pt x="65" y="1"/>
                  </a:lnTo>
                  <a:lnTo>
                    <a:pt x="64" y="1"/>
                  </a:lnTo>
                  <a:lnTo>
                    <a:pt x="61" y="0"/>
                  </a:lnTo>
                  <a:lnTo>
                    <a:pt x="34" y="1"/>
                  </a:lnTo>
                  <a:lnTo>
                    <a:pt x="23" y="1"/>
                  </a:lnTo>
                  <a:lnTo>
                    <a:pt x="4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4"/>
                  </a:lnTo>
                  <a:lnTo>
                    <a:pt x="7" y="4"/>
                  </a:lnTo>
                  <a:lnTo>
                    <a:pt x="11" y="5"/>
                  </a:lnTo>
                  <a:lnTo>
                    <a:pt x="15" y="5"/>
                  </a:lnTo>
                  <a:lnTo>
                    <a:pt x="17" y="6"/>
                  </a:lnTo>
                  <a:lnTo>
                    <a:pt x="20" y="9"/>
                  </a:lnTo>
                  <a:lnTo>
                    <a:pt x="22" y="13"/>
                  </a:lnTo>
                  <a:lnTo>
                    <a:pt x="22" y="16"/>
                  </a:lnTo>
                  <a:lnTo>
                    <a:pt x="23" y="19"/>
                  </a:lnTo>
                  <a:lnTo>
                    <a:pt x="23" y="34"/>
                  </a:lnTo>
                  <a:lnTo>
                    <a:pt x="23" y="73"/>
                  </a:lnTo>
                  <a:lnTo>
                    <a:pt x="23" y="119"/>
                  </a:lnTo>
                  <a:lnTo>
                    <a:pt x="23" y="151"/>
                  </a:lnTo>
                  <a:lnTo>
                    <a:pt x="22" y="164"/>
                  </a:lnTo>
                  <a:lnTo>
                    <a:pt x="22" y="173"/>
                  </a:lnTo>
                  <a:lnTo>
                    <a:pt x="21" y="178"/>
                  </a:lnTo>
                  <a:lnTo>
                    <a:pt x="20" y="182"/>
                  </a:lnTo>
                  <a:lnTo>
                    <a:pt x="18" y="185"/>
                  </a:lnTo>
                  <a:lnTo>
                    <a:pt x="16" y="186"/>
                  </a:lnTo>
                  <a:lnTo>
                    <a:pt x="14" y="187"/>
                  </a:lnTo>
                  <a:lnTo>
                    <a:pt x="10" y="188"/>
                  </a:lnTo>
                  <a:lnTo>
                    <a:pt x="6" y="188"/>
                  </a:lnTo>
                  <a:lnTo>
                    <a:pt x="4" y="189"/>
                  </a:lnTo>
                  <a:lnTo>
                    <a:pt x="4" y="190"/>
                  </a:lnTo>
                  <a:lnTo>
                    <a:pt x="5" y="191"/>
                  </a:lnTo>
                  <a:lnTo>
                    <a:pt x="8" y="192"/>
                  </a:lnTo>
                  <a:lnTo>
                    <a:pt x="34" y="191"/>
                  </a:lnTo>
                  <a:lnTo>
                    <a:pt x="59" y="192"/>
                  </a:lnTo>
                  <a:lnTo>
                    <a:pt x="77" y="192"/>
                  </a:lnTo>
                  <a:lnTo>
                    <a:pt x="101" y="192"/>
                  </a:lnTo>
                  <a:lnTo>
                    <a:pt x="109" y="192"/>
                  </a:lnTo>
                  <a:lnTo>
                    <a:pt x="113" y="191"/>
                  </a:lnTo>
                  <a:lnTo>
                    <a:pt x="115" y="190"/>
                  </a:lnTo>
                  <a:lnTo>
                    <a:pt x="116" y="189"/>
                  </a:lnTo>
                  <a:lnTo>
                    <a:pt x="117" y="186"/>
                  </a:lnTo>
                  <a:lnTo>
                    <a:pt x="118" y="179"/>
                  </a:lnTo>
                  <a:lnTo>
                    <a:pt x="120" y="171"/>
                  </a:lnTo>
                  <a:lnTo>
                    <a:pt x="121" y="160"/>
                  </a:lnTo>
                  <a:lnTo>
                    <a:pt x="120" y="157"/>
                  </a:lnTo>
                  <a:lnTo>
                    <a:pt x="119" y="157"/>
                  </a:lnTo>
                  <a:lnTo>
                    <a:pt x="118" y="157"/>
                  </a:lnTo>
                  <a:lnTo>
                    <a:pt x="117" y="160"/>
                  </a:lnTo>
                  <a:lnTo>
                    <a:pt x="115" y="168"/>
                  </a:lnTo>
                  <a:lnTo>
                    <a:pt x="113" y="172"/>
                  </a:lnTo>
                  <a:lnTo>
                    <a:pt x="110" y="175"/>
                  </a:lnTo>
                  <a:lnTo>
                    <a:pt x="108" y="177"/>
                  </a:lnTo>
                  <a:lnTo>
                    <a:pt x="105" y="179"/>
                  </a:lnTo>
                  <a:lnTo>
                    <a:pt x="102" y="181"/>
                  </a:lnTo>
                  <a:lnTo>
                    <a:pt x="98" y="181"/>
                  </a:lnTo>
                  <a:lnTo>
                    <a:pt x="89" y="182"/>
                  </a:lnTo>
                  <a:lnTo>
                    <a:pt x="80" y="182"/>
                  </a:lnTo>
                  <a:lnTo>
                    <a:pt x="67" y="182"/>
                  </a:lnTo>
                  <a:lnTo>
                    <a:pt x="59" y="181"/>
                  </a:lnTo>
                  <a:lnTo>
                    <a:pt x="53" y="179"/>
                  </a:lnTo>
                  <a:lnTo>
                    <a:pt x="50" y="177"/>
                  </a:lnTo>
                  <a:lnTo>
                    <a:pt x="48" y="174"/>
                  </a:lnTo>
                  <a:lnTo>
                    <a:pt x="47" y="171"/>
                  </a:lnTo>
                  <a:lnTo>
                    <a:pt x="46" y="166"/>
                  </a:lnTo>
                  <a:lnTo>
                    <a:pt x="45" y="160"/>
                  </a:lnTo>
                  <a:lnTo>
                    <a:pt x="45" y="152"/>
                  </a:lnTo>
                  <a:lnTo>
                    <a:pt x="44" y="143"/>
                  </a:lnTo>
                  <a:lnTo>
                    <a:pt x="44" y="119"/>
                  </a:lnTo>
                  <a:lnTo>
                    <a:pt x="44" y="73"/>
                  </a:lnTo>
                  <a:close/>
                </a:path>
              </a:pathLst>
            </a:custGeom>
            <a:solidFill>
              <a:srgbClr val="001C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30" name="Freeform 126"/>
            <p:cNvSpPr>
              <a:spLocks/>
            </p:cNvSpPr>
            <p:nvPr userDrawn="1"/>
          </p:nvSpPr>
          <p:spPr bwMode="auto">
            <a:xfrm>
              <a:off x="3118" y="4001"/>
              <a:ext cx="17" cy="49"/>
            </a:xfrm>
            <a:custGeom>
              <a:avLst/>
              <a:gdLst/>
              <a:ahLst/>
              <a:cxnLst>
                <a:cxn ang="0">
                  <a:pos x="40" y="34"/>
                </a:cxn>
                <a:cxn ang="0">
                  <a:pos x="40" y="16"/>
                </a:cxn>
                <a:cxn ang="0">
                  <a:pos x="41" y="11"/>
                </a:cxn>
                <a:cxn ang="0">
                  <a:pos x="44" y="7"/>
                </a:cxn>
                <a:cxn ang="0">
                  <a:pos x="47" y="5"/>
                </a:cxn>
                <a:cxn ang="0">
                  <a:pos x="56" y="4"/>
                </a:cxn>
                <a:cxn ang="0">
                  <a:pos x="58" y="3"/>
                </a:cxn>
                <a:cxn ang="0">
                  <a:pos x="57" y="1"/>
                </a:cxn>
                <a:cxn ang="0">
                  <a:pos x="29" y="1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5" y="4"/>
                </a:cxn>
                <a:cxn ang="0">
                  <a:pos x="11" y="6"/>
                </a:cxn>
                <a:cxn ang="0">
                  <a:pos x="16" y="9"/>
                </a:cxn>
                <a:cxn ang="0">
                  <a:pos x="17" y="13"/>
                </a:cxn>
                <a:cxn ang="0">
                  <a:pos x="18" y="19"/>
                </a:cxn>
                <a:cxn ang="0">
                  <a:pos x="18" y="73"/>
                </a:cxn>
                <a:cxn ang="0">
                  <a:pos x="18" y="151"/>
                </a:cxn>
                <a:cxn ang="0">
                  <a:pos x="17" y="173"/>
                </a:cxn>
                <a:cxn ang="0">
                  <a:pos x="15" y="182"/>
                </a:cxn>
                <a:cxn ang="0">
                  <a:pos x="12" y="186"/>
                </a:cxn>
                <a:cxn ang="0">
                  <a:pos x="6" y="188"/>
                </a:cxn>
                <a:cxn ang="0">
                  <a:pos x="1" y="189"/>
                </a:cxn>
                <a:cxn ang="0">
                  <a:pos x="1" y="190"/>
                </a:cxn>
                <a:cxn ang="0">
                  <a:pos x="4" y="192"/>
                </a:cxn>
                <a:cxn ang="0">
                  <a:pos x="40" y="191"/>
                </a:cxn>
                <a:cxn ang="0">
                  <a:pos x="63" y="191"/>
                </a:cxn>
                <a:cxn ang="0">
                  <a:pos x="64" y="189"/>
                </a:cxn>
                <a:cxn ang="0">
                  <a:pos x="51" y="187"/>
                </a:cxn>
                <a:cxn ang="0">
                  <a:pos x="46" y="185"/>
                </a:cxn>
                <a:cxn ang="0">
                  <a:pos x="43" y="182"/>
                </a:cxn>
                <a:cxn ang="0">
                  <a:pos x="42" y="178"/>
                </a:cxn>
                <a:cxn ang="0">
                  <a:pos x="40" y="164"/>
                </a:cxn>
                <a:cxn ang="0">
                  <a:pos x="40" y="119"/>
                </a:cxn>
              </a:cxnLst>
              <a:rect l="0" t="0" r="r" b="b"/>
              <a:pathLst>
                <a:path w="64" h="192">
                  <a:moveTo>
                    <a:pt x="40" y="73"/>
                  </a:moveTo>
                  <a:lnTo>
                    <a:pt x="40" y="34"/>
                  </a:lnTo>
                  <a:lnTo>
                    <a:pt x="40" y="19"/>
                  </a:lnTo>
                  <a:lnTo>
                    <a:pt x="40" y="16"/>
                  </a:lnTo>
                  <a:lnTo>
                    <a:pt x="41" y="13"/>
                  </a:lnTo>
                  <a:lnTo>
                    <a:pt x="41" y="11"/>
                  </a:lnTo>
                  <a:lnTo>
                    <a:pt x="42" y="9"/>
                  </a:lnTo>
                  <a:lnTo>
                    <a:pt x="44" y="7"/>
                  </a:lnTo>
                  <a:lnTo>
                    <a:pt x="45" y="6"/>
                  </a:lnTo>
                  <a:lnTo>
                    <a:pt x="47" y="5"/>
                  </a:lnTo>
                  <a:lnTo>
                    <a:pt x="49" y="5"/>
                  </a:lnTo>
                  <a:lnTo>
                    <a:pt x="56" y="4"/>
                  </a:lnTo>
                  <a:lnTo>
                    <a:pt x="57" y="4"/>
                  </a:lnTo>
                  <a:lnTo>
                    <a:pt x="58" y="3"/>
                  </a:lnTo>
                  <a:lnTo>
                    <a:pt x="58" y="2"/>
                  </a:lnTo>
                  <a:lnTo>
                    <a:pt x="57" y="1"/>
                  </a:lnTo>
                  <a:lnTo>
                    <a:pt x="54" y="0"/>
                  </a:lnTo>
                  <a:lnTo>
                    <a:pt x="29" y="1"/>
                  </a:lnTo>
                  <a:lnTo>
                    <a:pt x="4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2" y="4"/>
                  </a:lnTo>
                  <a:lnTo>
                    <a:pt x="5" y="4"/>
                  </a:lnTo>
                  <a:lnTo>
                    <a:pt x="9" y="5"/>
                  </a:lnTo>
                  <a:lnTo>
                    <a:pt x="11" y="6"/>
                  </a:lnTo>
                  <a:lnTo>
                    <a:pt x="13" y="6"/>
                  </a:lnTo>
                  <a:lnTo>
                    <a:pt x="16" y="9"/>
                  </a:lnTo>
                  <a:lnTo>
                    <a:pt x="17" y="11"/>
                  </a:lnTo>
                  <a:lnTo>
                    <a:pt x="17" y="13"/>
                  </a:lnTo>
                  <a:lnTo>
                    <a:pt x="18" y="16"/>
                  </a:lnTo>
                  <a:lnTo>
                    <a:pt x="18" y="19"/>
                  </a:lnTo>
                  <a:lnTo>
                    <a:pt x="18" y="34"/>
                  </a:lnTo>
                  <a:lnTo>
                    <a:pt x="18" y="73"/>
                  </a:lnTo>
                  <a:lnTo>
                    <a:pt x="18" y="119"/>
                  </a:lnTo>
                  <a:lnTo>
                    <a:pt x="18" y="151"/>
                  </a:lnTo>
                  <a:lnTo>
                    <a:pt x="18" y="164"/>
                  </a:lnTo>
                  <a:lnTo>
                    <a:pt x="17" y="173"/>
                  </a:lnTo>
                  <a:lnTo>
                    <a:pt x="16" y="178"/>
                  </a:lnTo>
                  <a:lnTo>
                    <a:pt x="15" y="182"/>
                  </a:lnTo>
                  <a:lnTo>
                    <a:pt x="13" y="185"/>
                  </a:lnTo>
                  <a:lnTo>
                    <a:pt x="12" y="186"/>
                  </a:lnTo>
                  <a:lnTo>
                    <a:pt x="10" y="187"/>
                  </a:lnTo>
                  <a:lnTo>
                    <a:pt x="6" y="188"/>
                  </a:lnTo>
                  <a:lnTo>
                    <a:pt x="2" y="188"/>
                  </a:lnTo>
                  <a:lnTo>
                    <a:pt x="1" y="189"/>
                  </a:lnTo>
                  <a:lnTo>
                    <a:pt x="0" y="190"/>
                  </a:lnTo>
                  <a:lnTo>
                    <a:pt x="1" y="190"/>
                  </a:lnTo>
                  <a:lnTo>
                    <a:pt x="1" y="191"/>
                  </a:lnTo>
                  <a:lnTo>
                    <a:pt x="4" y="192"/>
                  </a:lnTo>
                  <a:lnTo>
                    <a:pt x="29" y="191"/>
                  </a:lnTo>
                  <a:lnTo>
                    <a:pt x="40" y="191"/>
                  </a:lnTo>
                  <a:lnTo>
                    <a:pt x="60" y="192"/>
                  </a:lnTo>
                  <a:lnTo>
                    <a:pt x="63" y="191"/>
                  </a:lnTo>
                  <a:lnTo>
                    <a:pt x="64" y="190"/>
                  </a:lnTo>
                  <a:lnTo>
                    <a:pt x="64" y="189"/>
                  </a:lnTo>
                  <a:lnTo>
                    <a:pt x="62" y="188"/>
                  </a:lnTo>
                  <a:lnTo>
                    <a:pt x="51" y="187"/>
                  </a:lnTo>
                  <a:lnTo>
                    <a:pt x="48" y="186"/>
                  </a:lnTo>
                  <a:lnTo>
                    <a:pt x="46" y="185"/>
                  </a:lnTo>
                  <a:lnTo>
                    <a:pt x="44" y="184"/>
                  </a:lnTo>
                  <a:lnTo>
                    <a:pt x="43" y="182"/>
                  </a:lnTo>
                  <a:lnTo>
                    <a:pt x="42" y="181"/>
                  </a:lnTo>
                  <a:lnTo>
                    <a:pt x="42" y="178"/>
                  </a:lnTo>
                  <a:lnTo>
                    <a:pt x="41" y="173"/>
                  </a:lnTo>
                  <a:lnTo>
                    <a:pt x="40" y="164"/>
                  </a:lnTo>
                  <a:lnTo>
                    <a:pt x="40" y="151"/>
                  </a:lnTo>
                  <a:lnTo>
                    <a:pt x="40" y="119"/>
                  </a:lnTo>
                  <a:lnTo>
                    <a:pt x="40" y="73"/>
                  </a:lnTo>
                  <a:close/>
                </a:path>
              </a:pathLst>
            </a:custGeom>
            <a:solidFill>
              <a:srgbClr val="001C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31" name="Freeform 127"/>
            <p:cNvSpPr>
              <a:spLocks/>
            </p:cNvSpPr>
            <p:nvPr userDrawn="1"/>
          </p:nvSpPr>
          <p:spPr bwMode="auto">
            <a:xfrm>
              <a:off x="3151" y="4001"/>
              <a:ext cx="40" cy="49"/>
            </a:xfrm>
            <a:custGeom>
              <a:avLst/>
              <a:gdLst/>
              <a:ahLst/>
              <a:cxnLst>
                <a:cxn ang="0">
                  <a:pos x="124" y="15"/>
                </a:cxn>
                <a:cxn ang="0">
                  <a:pos x="139" y="16"/>
                </a:cxn>
                <a:cxn ang="0">
                  <a:pos x="148" y="19"/>
                </a:cxn>
                <a:cxn ang="0">
                  <a:pos x="153" y="23"/>
                </a:cxn>
                <a:cxn ang="0">
                  <a:pos x="155" y="29"/>
                </a:cxn>
                <a:cxn ang="0">
                  <a:pos x="155" y="33"/>
                </a:cxn>
                <a:cxn ang="0">
                  <a:pos x="157" y="36"/>
                </a:cxn>
                <a:cxn ang="0">
                  <a:pos x="159" y="32"/>
                </a:cxn>
                <a:cxn ang="0">
                  <a:pos x="160" y="3"/>
                </a:cxn>
                <a:cxn ang="0">
                  <a:pos x="158" y="2"/>
                </a:cxn>
                <a:cxn ang="0">
                  <a:pos x="148" y="3"/>
                </a:cxn>
                <a:cxn ang="0">
                  <a:pos x="134" y="4"/>
                </a:cxn>
                <a:cxn ang="0">
                  <a:pos x="31" y="4"/>
                </a:cxn>
                <a:cxn ang="0">
                  <a:pos x="15" y="2"/>
                </a:cxn>
                <a:cxn ang="0">
                  <a:pos x="10" y="0"/>
                </a:cxn>
                <a:cxn ang="0">
                  <a:pos x="7" y="2"/>
                </a:cxn>
                <a:cxn ang="0">
                  <a:pos x="3" y="18"/>
                </a:cxn>
                <a:cxn ang="0">
                  <a:pos x="1" y="32"/>
                </a:cxn>
                <a:cxn ang="0">
                  <a:pos x="2" y="33"/>
                </a:cxn>
                <a:cxn ang="0">
                  <a:pos x="4" y="31"/>
                </a:cxn>
                <a:cxn ang="0">
                  <a:pos x="8" y="23"/>
                </a:cxn>
                <a:cxn ang="0">
                  <a:pos x="12" y="19"/>
                </a:cxn>
                <a:cxn ang="0">
                  <a:pos x="24" y="15"/>
                </a:cxn>
                <a:cxn ang="0">
                  <a:pos x="71" y="14"/>
                </a:cxn>
                <a:cxn ang="0">
                  <a:pos x="71" y="154"/>
                </a:cxn>
                <a:cxn ang="0">
                  <a:pos x="70" y="176"/>
                </a:cxn>
                <a:cxn ang="0">
                  <a:pos x="68" y="185"/>
                </a:cxn>
                <a:cxn ang="0">
                  <a:pos x="64" y="189"/>
                </a:cxn>
                <a:cxn ang="0">
                  <a:pos x="59" y="191"/>
                </a:cxn>
                <a:cxn ang="0">
                  <a:pos x="54" y="192"/>
                </a:cxn>
                <a:cxn ang="0">
                  <a:pos x="54" y="194"/>
                </a:cxn>
                <a:cxn ang="0">
                  <a:pos x="82" y="194"/>
                </a:cxn>
                <a:cxn ang="0">
                  <a:pos x="113" y="195"/>
                </a:cxn>
                <a:cxn ang="0">
                  <a:pos x="116" y="193"/>
                </a:cxn>
                <a:cxn ang="0">
                  <a:pos x="116" y="192"/>
                </a:cxn>
                <a:cxn ang="0">
                  <a:pos x="103" y="190"/>
                </a:cxn>
                <a:cxn ang="0">
                  <a:pos x="99" y="188"/>
                </a:cxn>
                <a:cxn ang="0">
                  <a:pos x="96" y="185"/>
                </a:cxn>
                <a:cxn ang="0">
                  <a:pos x="94" y="181"/>
                </a:cxn>
                <a:cxn ang="0">
                  <a:pos x="93" y="167"/>
                </a:cxn>
                <a:cxn ang="0">
                  <a:pos x="92" y="122"/>
                </a:cxn>
              </a:cxnLst>
              <a:rect l="0" t="0" r="r" b="b"/>
              <a:pathLst>
                <a:path w="160" h="195">
                  <a:moveTo>
                    <a:pt x="92" y="14"/>
                  </a:moveTo>
                  <a:lnTo>
                    <a:pt x="124" y="15"/>
                  </a:lnTo>
                  <a:lnTo>
                    <a:pt x="132" y="15"/>
                  </a:lnTo>
                  <a:lnTo>
                    <a:pt x="139" y="16"/>
                  </a:lnTo>
                  <a:lnTo>
                    <a:pt x="144" y="17"/>
                  </a:lnTo>
                  <a:lnTo>
                    <a:pt x="148" y="19"/>
                  </a:lnTo>
                  <a:lnTo>
                    <a:pt x="151" y="21"/>
                  </a:lnTo>
                  <a:lnTo>
                    <a:pt x="153" y="23"/>
                  </a:lnTo>
                  <a:lnTo>
                    <a:pt x="154" y="26"/>
                  </a:lnTo>
                  <a:lnTo>
                    <a:pt x="155" y="29"/>
                  </a:lnTo>
                  <a:lnTo>
                    <a:pt x="155" y="31"/>
                  </a:lnTo>
                  <a:lnTo>
                    <a:pt x="155" y="33"/>
                  </a:lnTo>
                  <a:lnTo>
                    <a:pt x="156" y="35"/>
                  </a:lnTo>
                  <a:lnTo>
                    <a:pt x="157" y="36"/>
                  </a:lnTo>
                  <a:lnTo>
                    <a:pt x="158" y="35"/>
                  </a:lnTo>
                  <a:lnTo>
                    <a:pt x="159" y="32"/>
                  </a:lnTo>
                  <a:lnTo>
                    <a:pt x="160" y="5"/>
                  </a:lnTo>
                  <a:lnTo>
                    <a:pt x="160" y="3"/>
                  </a:lnTo>
                  <a:lnTo>
                    <a:pt x="159" y="2"/>
                  </a:lnTo>
                  <a:lnTo>
                    <a:pt x="158" y="2"/>
                  </a:lnTo>
                  <a:lnTo>
                    <a:pt x="151" y="3"/>
                  </a:lnTo>
                  <a:lnTo>
                    <a:pt x="148" y="3"/>
                  </a:lnTo>
                  <a:lnTo>
                    <a:pt x="144" y="4"/>
                  </a:lnTo>
                  <a:lnTo>
                    <a:pt x="134" y="4"/>
                  </a:lnTo>
                  <a:lnTo>
                    <a:pt x="39" y="4"/>
                  </a:lnTo>
                  <a:lnTo>
                    <a:pt x="31" y="4"/>
                  </a:lnTo>
                  <a:lnTo>
                    <a:pt x="19" y="3"/>
                  </a:lnTo>
                  <a:lnTo>
                    <a:pt x="15" y="2"/>
                  </a:lnTo>
                  <a:lnTo>
                    <a:pt x="12" y="1"/>
                  </a:lnTo>
                  <a:lnTo>
                    <a:pt x="10" y="0"/>
                  </a:lnTo>
                  <a:lnTo>
                    <a:pt x="8" y="0"/>
                  </a:lnTo>
                  <a:lnTo>
                    <a:pt x="7" y="2"/>
                  </a:lnTo>
                  <a:lnTo>
                    <a:pt x="6" y="5"/>
                  </a:lnTo>
                  <a:lnTo>
                    <a:pt x="3" y="18"/>
                  </a:lnTo>
                  <a:lnTo>
                    <a:pt x="0" y="31"/>
                  </a:lnTo>
                  <a:lnTo>
                    <a:pt x="1" y="32"/>
                  </a:lnTo>
                  <a:lnTo>
                    <a:pt x="1" y="33"/>
                  </a:lnTo>
                  <a:lnTo>
                    <a:pt x="2" y="33"/>
                  </a:lnTo>
                  <a:lnTo>
                    <a:pt x="3" y="33"/>
                  </a:lnTo>
                  <a:lnTo>
                    <a:pt x="4" y="31"/>
                  </a:lnTo>
                  <a:lnTo>
                    <a:pt x="5" y="28"/>
                  </a:lnTo>
                  <a:lnTo>
                    <a:pt x="8" y="23"/>
                  </a:lnTo>
                  <a:lnTo>
                    <a:pt x="10" y="21"/>
                  </a:lnTo>
                  <a:lnTo>
                    <a:pt x="12" y="19"/>
                  </a:lnTo>
                  <a:lnTo>
                    <a:pt x="17" y="17"/>
                  </a:lnTo>
                  <a:lnTo>
                    <a:pt x="24" y="15"/>
                  </a:lnTo>
                  <a:lnTo>
                    <a:pt x="34" y="15"/>
                  </a:lnTo>
                  <a:lnTo>
                    <a:pt x="71" y="14"/>
                  </a:lnTo>
                  <a:lnTo>
                    <a:pt x="71" y="122"/>
                  </a:lnTo>
                  <a:lnTo>
                    <a:pt x="71" y="154"/>
                  </a:lnTo>
                  <a:lnTo>
                    <a:pt x="71" y="167"/>
                  </a:lnTo>
                  <a:lnTo>
                    <a:pt x="70" y="176"/>
                  </a:lnTo>
                  <a:lnTo>
                    <a:pt x="69" y="181"/>
                  </a:lnTo>
                  <a:lnTo>
                    <a:pt x="68" y="185"/>
                  </a:lnTo>
                  <a:lnTo>
                    <a:pt x="66" y="188"/>
                  </a:lnTo>
                  <a:lnTo>
                    <a:pt x="64" y="189"/>
                  </a:lnTo>
                  <a:lnTo>
                    <a:pt x="63" y="190"/>
                  </a:lnTo>
                  <a:lnTo>
                    <a:pt x="59" y="191"/>
                  </a:lnTo>
                  <a:lnTo>
                    <a:pt x="55" y="191"/>
                  </a:lnTo>
                  <a:lnTo>
                    <a:pt x="54" y="192"/>
                  </a:lnTo>
                  <a:lnTo>
                    <a:pt x="53" y="193"/>
                  </a:lnTo>
                  <a:lnTo>
                    <a:pt x="54" y="194"/>
                  </a:lnTo>
                  <a:lnTo>
                    <a:pt x="57" y="195"/>
                  </a:lnTo>
                  <a:lnTo>
                    <a:pt x="82" y="194"/>
                  </a:lnTo>
                  <a:lnTo>
                    <a:pt x="93" y="194"/>
                  </a:lnTo>
                  <a:lnTo>
                    <a:pt x="113" y="195"/>
                  </a:lnTo>
                  <a:lnTo>
                    <a:pt x="116" y="194"/>
                  </a:lnTo>
                  <a:lnTo>
                    <a:pt x="116" y="193"/>
                  </a:lnTo>
                  <a:lnTo>
                    <a:pt x="117" y="193"/>
                  </a:lnTo>
                  <a:lnTo>
                    <a:pt x="116" y="192"/>
                  </a:lnTo>
                  <a:lnTo>
                    <a:pt x="115" y="191"/>
                  </a:lnTo>
                  <a:lnTo>
                    <a:pt x="103" y="190"/>
                  </a:lnTo>
                  <a:lnTo>
                    <a:pt x="101" y="189"/>
                  </a:lnTo>
                  <a:lnTo>
                    <a:pt x="99" y="188"/>
                  </a:lnTo>
                  <a:lnTo>
                    <a:pt x="97" y="187"/>
                  </a:lnTo>
                  <a:lnTo>
                    <a:pt x="96" y="185"/>
                  </a:lnTo>
                  <a:lnTo>
                    <a:pt x="95" y="184"/>
                  </a:lnTo>
                  <a:lnTo>
                    <a:pt x="94" y="181"/>
                  </a:lnTo>
                  <a:lnTo>
                    <a:pt x="94" y="176"/>
                  </a:lnTo>
                  <a:lnTo>
                    <a:pt x="93" y="167"/>
                  </a:lnTo>
                  <a:lnTo>
                    <a:pt x="92" y="154"/>
                  </a:lnTo>
                  <a:lnTo>
                    <a:pt x="92" y="122"/>
                  </a:lnTo>
                  <a:lnTo>
                    <a:pt x="92" y="14"/>
                  </a:lnTo>
                  <a:close/>
                </a:path>
              </a:pathLst>
            </a:custGeom>
            <a:solidFill>
              <a:srgbClr val="001C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32" name="Freeform 128"/>
            <p:cNvSpPr>
              <a:spLocks/>
            </p:cNvSpPr>
            <p:nvPr userDrawn="1"/>
          </p:nvSpPr>
          <p:spPr bwMode="auto">
            <a:xfrm>
              <a:off x="3209" y="4001"/>
              <a:ext cx="17" cy="49"/>
            </a:xfrm>
            <a:custGeom>
              <a:avLst/>
              <a:gdLst/>
              <a:ahLst/>
              <a:cxnLst>
                <a:cxn ang="0">
                  <a:pos x="40" y="34"/>
                </a:cxn>
                <a:cxn ang="0">
                  <a:pos x="41" y="16"/>
                </a:cxn>
                <a:cxn ang="0">
                  <a:pos x="42" y="11"/>
                </a:cxn>
                <a:cxn ang="0">
                  <a:pos x="44" y="7"/>
                </a:cxn>
                <a:cxn ang="0">
                  <a:pos x="48" y="5"/>
                </a:cxn>
                <a:cxn ang="0">
                  <a:pos x="56" y="4"/>
                </a:cxn>
                <a:cxn ang="0">
                  <a:pos x="58" y="3"/>
                </a:cxn>
                <a:cxn ang="0">
                  <a:pos x="58" y="1"/>
                </a:cxn>
                <a:cxn ang="0">
                  <a:pos x="54" y="0"/>
                </a:cxn>
                <a:cxn ang="0">
                  <a:pos x="4" y="0"/>
                </a:cxn>
                <a:cxn ang="0">
                  <a:pos x="0" y="1"/>
                </a:cxn>
                <a:cxn ang="0">
                  <a:pos x="0" y="3"/>
                </a:cxn>
                <a:cxn ang="0">
                  <a:pos x="2" y="4"/>
                </a:cxn>
                <a:cxn ang="0">
                  <a:pos x="10" y="5"/>
                </a:cxn>
                <a:cxn ang="0">
                  <a:pos x="14" y="6"/>
                </a:cxn>
                <a:cxn ang="0">
                  <a:pos x="17" y="11"/>
                </a:cxn>
                <a:cxn ang="0">
                  <a:pos x="18" y="16"/>
                </a:cxn>
                <a:cxn ang="0">
                  <a:pos x="19" y="34"/>
                </a:cxn>
                <a:cxn ang="0">
                  <a:pos x="19" y="119"/>
                </a:cxn>
                <a:cxn ang="0">
                  <a:pos x="19" y="164"/>
                </a:cxn>
                <a:cxn ang="0">
                  <a:pos x="17" y="178"/>
                </a:cxn>
                <a:cxn ang="0">
                  <a:pos x="14" y="185"/>
                </a:cxn>
                <a:cxn ang="0">
                  <a:pos x="11" y="187"/>
                </a:cxn>
                <a:cxn ang="0">
                  <a:pos x="3" y="188"/>
                </a:cxn>
                <a:cxn ang="0">
                  <a:pos x="1" y="190"/>
                </a:cxn>
                <a:cxn ang="0">
                  <a:pos x="5" y="192"/>
                </a:cxn>
                <a:cxn ang="0">
                  <a:pos x="40" y="191"/>
                </a:cxn>
                <a:cxn ang="0">
                  <a:pos x="64" y="191"/>
                </a:cxn>
                <a:cxn ang="0">
                  <a:pos x="65" y="190"/>
                </a:cxn>
                <a:cxn ang="0">
                  <a:pos x="63" y="188"/>
                </a:cxn>
                <a:cxn ang="0">
                  <a:pos x="49" y="186"/>
                </a:cxn>
                <a:cxn ang="0">
                  <a:pos x="45" y="184"/>
                </a:cxn>
                <a:cxn ang="0">
                  <a:pos x="43" y="181"/>
                </a:cxn>
                <a:cxn ang="0">
                  <a:pos x="41" y="173"/>
                </a:cxn>
                <a:cxn ang="0">
                  <a:pos x="40" y="151"/>
                </a:cxn>
                <a:cxn ang="0">
                  <a:pos x="40" y="73"/>
                </a:cxn>
              </a:cxnLst>
              <a:rect l="0" t="0" r="r" b="b"/>
              <a:pathLst>
                <a:path w="65" h="192">
                  <a:moveTo>
                    <a:pt x="40" y="73"/>
                  </a:moveTo>
                  <a:lnTo>
                    <a:pt x="40" y="34"/>
                  </a:lnTo>
                  <a:lnTo>
                    <a:pt x="41" y="19"/>
                  </a:lnTo>
                  <a:lnTo>
                    <a:pt x="41" y="16"/>
                  </a:lnTo>
                  <a:lnTo>
                    <a:pt x="41" y="13"/>
                  </a:lnTo>
                  <a:lnTo>
                    <a:pt x="42" y="11"/>
                  </a:lnTo>
                  <a:lnTo>
                    <a:pt x="43" y="9"/>
                  </a:lnTo>
                  <a:lnTo>
                    <a:pt x="44" y="7"/>
                  </a:lnTo>
                  <a:lnTo>
                    <a:pt x="46" y="6"/>
                  </a:lnTo>
                  <a:lnTo>
                    <a:pt x="48" y="5"/>
                  </a:lnTo>
                  <a:lnTo>
                    <a:pt x="50" y="5"/>
                  </a:lnTo>
                  <a:lnTo>
                    <a:pt x="56" y="4"/>
                  </a:lnTo>
                  <a:lnTo>
                    <a:pt x="58" y="4"/>
                  </a:lnTo>
                  <a:lnTo>
                    <a:pt x="58" y="3"/>
                  </a:lnTo>
                  <a:lnTo>
                    <a:pt x="58" y="2"/>
                  </a:lnTo>
                  <a:lnTo>
                    <a:pt x="58" y="1"/>
                  </a:lnTo>
                  <a:lnTo>
                    <a:pt x="57" y="1"/>
                  </a:lnTo>
                  <a:lnTo>
                    <a:pt x="54" y="0"/>
                  </a:lnTo>
                  <a:lnTo>
                    <a:pt x="30" y="1"/>
                  </a:lnTo>
                  <a:lnTo>
                    <a:pt x="4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4"/>
                  </a:lnTo>
                  <a:lnTo>
                    <a:pt x="6" y="4"/>
                  </a:lnTo>
                  <a:lnTo>
                    <a:pt x="10" y="5"/>
                  </a:lnTo>
                  <a:lnTo>
                    <a:pt x="12" y="6"/>
                  </a:lnTo>
                  <a:lnTo>
                    <a:pt x="14" y="6"/>
                  </a:lnTo>
                  <a:lnTo>
                    <a:pt x="16" y="9"/>
                  </a:lnTo>
                  <a:lnTo>
                    <a:pt x="17" y="11"/>
                  </a:lnTo>
                  <a:lnTo>
                    <a:pt x="18" y="13"/>
                  </a:lnTo>
                  <a:lnTo>
                    <a:pt x="18" y="16"/>
                  </a:lnTo>
                  <a:lnTo>
                    <a:pt x="19" y="19"/>
                  </a:lnTo>
                  <a:lnTo>
                    <a:pt x="19" y="34"/>
                  </a:lnTo>
                  <a:lnTo>
                    <a:pt x="19" y="73"/>
                  </a:lnTo>
                  <a:lnTo>
                    <a:pt x="19" y="119"/>
                  </a:lnTo>
                  <a:lnTo>
                    <a:pt x="19" y="151"/>
                  </a:lnTo>
                  <a:lnTo>
                    <a:pt x="19" y="164"/>
                  </a:lnTo>
                  <a:lnTo>
                    <a:pt x="18" y="173"/>
                  </a:lnTo>
                  <a:lnTo>
                    <a:pt x="17" y="178"/>
                  </a:lnTo>
                  <a:lnTo>
                    <a:pt x="16" y="182"/>
                  </a:lnTo>
                  <a:lnTo>
                    <a:pt x="14" y="185"/>
                  </a:lnTo>
                  <a:lnTo>
                    <a:pt x="12" y="186"/>
                  </a:lnTo>
                  <a:lnTo>
                    <a:pt x="11" y="187"/>
                  </a:lnTo>
                  <a:lnTo>
                    <a:pt x="7" y="188"/>
                  </a:lnTo>
                  <a:lnTo>
                    <a:pt x="3" y="188"/>
                  </a:lnTo>
                  <a:lnTo>
                    <a:pt x="1" y="189"/>
                  </a:lnTo>
                  <a:lnTo>
                    <a:pt x="1" y="190"/>
                  </a:lnTo>
                  <a:lnTo>
                    <a:pt x="2" y="191"/>
                  </a:lnTo>
                  <a:lnTo>
                    <a:pt x="5" y="192"/>
                  </a:lnTo>
                  <a:lnTo>
                    <a:pt x="30" y="191"/>
                  </a:lnTo>
                  <a:lnTo>
                    <a:pt x="40" y="191"/>
                  </a:lnTo>
                  <a:lnTo>
                    <a:pt x="61" y="192"/>
                  </a:lnTo>
                  <a:lnTo>
                    <a:pt x="64" y="191"/>
                  </a:lnTo>
                  <a:lnTo>
                    <a:pt x="64" y="190"/>
                  </a:lnTo>
                  <a:lnTo>
                    <a:pt x="65" y="190"/>
                  </a:lnTo>
                  <a:lnTo>
                    <a:pt x="64" y="189"/>
                  </a:lnTo>
                  <a:lnTo>
                    <a:pt x="63" y="188"/>
                  </a:lnTo>
                  <a:lnTo>
                    <a:pt x="51" y="187"/>
                  </a:lnTo>
                  <a:lnTo>
                    <a:pt x="49" y="186"/>
                  </a:lnTo>
                  <a:lnTo>
                    <a:pt x="47" y="185"/>
                  </a:lnTo>
                  <a:lnTo>
                    <a:pt x="45" y="184"/>
                  </a:lnTo>
                  <a:lnTo>
                    <a:pt x="44" y="182"/>
                  </a:lnTo>
                  <a:lnTo>
                    <a:pt x="43" y="181"/>
                  </a:lnTo>
                  <a:lnTo>
                    <a:pt x="42" y="178"/>
                  </a:lnTo>
                  <a:lnTo>
                    <a:pt x="41" y="173"/>
                  </a:lnTo>
                  <a:lnTo>
                    <a:pt x="41" y="164"/>
                  </a:lnTo>
                  <a:lnTo>
                    <a:pt x="40" y="151"/>
                  </a:lnTo>
                  <a:lnTo>
                    <a:pt x="40" y="119"/>
                  </a:lnTo>
                  <a:lnTo>
                    <a:pt x="40" y="73"/>
                  </a:lnTo>
                  <a:close/>
                </a:path>
              </a:pathLst>
            </a:custGeom>
            <a:solidFill>
              <a:srgbClr val="001C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33" name="Freeform 129"/>
            <p:cNvSpPr>
              <a:spLocks noEditPoints="1"/>
            </p:cNvSpPr>
            <p:nvPr userDrawn="1"/>
          </p:nvSpPr>
          <p:spPr bwMode="auto">
            <a:xfrm>
              <a:off x="3246" y="4001"/>
              <a:ext cx="49" cy="50"/>
            </a:xfrm>
            <a:custGeom>
              <a:avLst/>
              <a:gdLst/>
              <a:ahLst/>
              <a:cxnLst>
                <a:cxn ang="0">
                  <a:pos x="2" y="90"/>
                </a:cxn>
                <a:cxn ang="0">
                  <a:pos x="0" y="96"/>
                </a:cxn>
                <a:cxn ang="0">
                  <a:pos x="2" y="99"/>
                </a:cxn>
                <a:cxn ang="0">
                  <a:pos x="24" y="151"/>
                </a:cxn>
                <a:cxn ang="0">
                  <a:pos x="22" y="178"/>
                </a:cxn>
                <a:cxn ang="0">
                  <a:pos x="17" y="186"/>
                </a:cxn>
                <a:cxn ang="0">
                  <a:pos x="8" y="188"/>
                </a:cxn>
                <a:cxn ang="0">
                  <a:pos x="7" y="191"/>
                </a:cxn>
                <a:cxn ang="0">
                  <a:pos x="56" y="192"/>
                </a:cxn>
                <a:cxn ang="0">
                  <a:pos x="100" y="194"/>
                </a:cxn>
                <a:cxn ang="0">
                  <a:pos x="120" y="191"/>
                </a:cxn>
                <a:cxn ang="0">
                  <a:pos x="150" y="179"/>
                </a:cxn>
                <a:cxn ang="0">
                  <a:pos x="168" y="165"/>
                </a:cxn>
                <a:cxn ang="0">
                  <a:pos x="181" y="148"/>
                </a:cxn>
                <a:cxn ang="0">
                  <a:pos x="190" y="126"/>
                </a:cxn>
                <a:cxn ang="0">
                  <a:pos x="195" y="104"/>
                </a:cxn>
                <a:cxn ang="0">
                  <a:pos x="195" y="82"/>
                </a:cxn>
                <a:cxn ang="0">
                  <a:pos x="191" y="63"/>
                </a:cxn>
                <a:cxn ang="0">
                  <a:pos x="184" y="47"/>
                </a:cxn>
                <a:cxn ang="0">
                  <a:pos x="173" y="32"/>
                </a:cxn>
                <a:cxn ang="0">
                  <a:pos x="159" y="19"/>
                </a:cxn>
                <a:cxn ang="0">
                  <a:pos x="132" y="6"/>
                </a:cxn>
                <a:cxn ang="0">
                  <a:pos x="112" y="2"/>
                </a:cxn>
                <a:cxn ang="0">
                  <a:pos x="69" y="0"/>
                </a:cxn>
                <a:cxn ang="0">
                  <a:pos x="24" y="1"/>
                </a:cxn>
                <a:cxn ang="0">
                  <a:pos x="2" y="2"/>
                </a:cxn>
                <a:cxn ang="0">
                  <a:pos x="4" y="4"/>
                </a:cxn>
                <a:cxn ang="0">
                  <a:pos x="16" y="5"/>
                </a:cxn>
                <a:cxn ang="0">
                  <a:pos x="23" y="13"/>
                </a:cxn>
                <a:cxn ang="0">
                  <a:pos x="24" y="34"/>
                </a:cxn>
                <a:cxn ang="0">
                  <a:pos x="45" y="99"/>
                </a:cxn>
                <a:cxn ang="0">
                  <a:pos x="98" y="98"/>
                </a:cxn>
                <a:cxn ang="0">
                  <a:pos x="100" y="90"/>
                </a:cxn>
                <a:cxn ang="0">
                  <a:pos x="45" y="90"/>
                </a:cxn>
                <a:cxn ang="0">
                  <a:pos x="46" y="13"/>
                </a:cxn>
                <a:cxn ang="0">
                  <a:pos x="55" y="9"/>
                </a:cxn>
                <a:cxn ang="0">
                  <a:pos x="88" y="10"/>
                </a:cxn>
                <a:cxn ang="0">
                  <a:pos x="110" y="14"/>
                </a:cxn>
                <a:cxn ang="0">
                  <a:pos x="130" y="22"/>
                </a:cxn>
                <a:cxn ang="0">
                  <a:pos x="144" y="33"/>
                </a:cxn>
                <a:cxn ang="0">
                  <a:pos x="156" y="47"/>
                </a:cxn>
                <a:cxn ang="0">
                  <a:pos x="168" y="69"/>
                </a:cxn>
                <a:cxn ang="0">
                  <a:pos x="172" y="95"/>
                </a:cxn>
                <a:cxn ang="0">
                  <a:pos x="171" y="119"/>
                </a:cxn>
                <a:cxn ang="0">
                  <a:pos x="164" y="143"/>
                </a:cxn>
                <a:cxn ang="0">
                  <a:pos x="152" y="162"/>
                </a:cxn>
                <a:cxn ang="0">
                  <a:pos x="133" y="176"/>
                </a:cxn>
                <a:cxn ang="0">
                  <a:pos x="110" y="184"/>
                </a:cxn>
                <a:cxn ang="0">
                  <a:pos x="82" y="185"/>
                </a:cxn>
                <a:cxn ang="0">
                  <a:pos x="60" y="182"/>
                </a:cxn>
                <a:cxn ang="0">
                  <a:pos x="49" y="175"/>
                </a:cxn>
                <a:cxn ang="0">
                  <a:pos x="47" y="167"/>
                </a:cxn>
                <a:cxn ang="0">
                  <a:pos x="45" y="99"/>
                </a:cxn>
              </a:cxnLst>
              <a:rect l="0" t="0" r="r" b="b"/>
              <a:pathLst>
                <a:path w="195" h="194">
                  <a:moveTo>
                    <a:pt x="24" y="90"/>
                  </a:moveTo>
                  <a:lnTo>
                    <a:pt x="4" y="90"/>
                  </a:lnTo>
                  <a:lnTo>
                    <a:pt x="2" y="90"/>
                  </a:lnTo>
                  <a:lnTo>
                    <a:pt x="2" y="91"/>
                  </a:lnTo>
                  <a:lnTo>
                    <a:pt x="1" y="92"/>
                  </a:lnTo>
                  <a:lnTo>
                    <a:pt x="0" y="96"/>
                  </a:lnTo>
                  <a:lnTo>
                    <a:pt x="0" y="98"/>
                  </a:lnTo>
                  <a:lnTo>
                    <a:pt x="1" y="99"/>
                  </a:lnTo>
                  <a:lnTo>
                    <a:pt x="2" y="99"/>
                  </a:lnTo>
                  <a:lnTo>
                    <a:pt x="24" y="99"/>
                  </a:lnTo>
                  <a:lnTo>
                    <a:pt x="24" y="119"/>
                  </a:lnTo>
                  <a:lnTo>
                    <a:pt x="24" y="151"/>
                  </a:lnTo>
                  <a:lnTo>
                    <a:pt x="24" y="164"/>
                  </a:lnTo>
                  <a:lnTo>
                    <a:pt x="23" y="173"/>
                  </a:lnTo>
                  <a:lnTo>
                    <a:pt x="22" y="178"/>
                  </a:lnTo>
                  <a:lnTo>
                    <a:pt x="21" y="182"/>
                  </a:lnTo>
                  <a:lnTo>
                    <a:pt x="19" y="185"/>
                  </a:lnTo>
                  <a:lnTo>
                    <a:pt x="17" y="186"/>
                  </a:lnTo>
                  <a:lnTo>
                    <a:pt x="16" y="187"/>
                  </a:lnTo>
                  <a:lnTo>
                    <a:pt x="12" y="188"/>
                  </a:lnTo>
                  <a:lnTo>
                    <a:pt x="8" y="188"/>
                  </a:lnTo>
                  <a:lnTo>
                    <a:pt x="7" y="189"/>
                  </a:lnTo>
                  <a:lnTo>
                    <a:pt x="6" y="190"/>
                  </a:lnTo>
                  <a:lnTo>
                    <a:pt x="7" y="191"/>
                  </a:lnTo>
                  <a:lnTo>
                    <a:pt x="10" y="192"/>
                  </a:lnTo>
                  <a:lnTo>
                    <a:pt x="35" y="191"/>
                  </a:lnTo>
                  <a:lnTo>
                    <a:pt x="56" y="192"/>
                  </a:lnTo>
                  <a:lnTo>
                    <a:pt x="74" y="193"/>
                  </a:lnTo>
                  <a:lnTo>
                    <a:pt x="92" y="194"/>
                  </a:lnTo>
                  <a:lnTo>
                    <a:pt x="100" y="194"/>
                  </a:lnTo>
                  <a:lnTo>
                    <a:pt x="107" y="193"/>
                  </a:lnTo>
                  <a:lnTo>
                    <a:pt x="114" y="192"/>
                  </a:lnTo>
                  <a:lnTo>
                    <a:pt x="120" y="191"/>
                  </a:lnTo>
                  <a:lnTo>
                    <a:pt x="132" y="188"/>
                  </a:lnTo>
                  <a:lnTo>
                    <a:pt x="142" y="184"/>
                  </a:lnTo>
                  <a:lnTo>
                    <a:pt x="150" y="179"/>
                  </a:lnTo>
                  <a:lnTo>
                    <a:pt x="158" y="174"/>
                  </a:lnTo>
                  <a:lnTo>
                    <a:pt x="163" y="169"/>
                  </a:lnTo>
                  <a:lnTo>
                    <a:pt x="168" y="165"/>
                  </a:lnTo>
                  <a:lnTo>
                    <a:pt x="173" y="159"/>
                  </a:lnTo>
                  <a:lnTo>
                    <a:pt x="178" y="152"/>
                  </a:lnTo>
                  <a:lnTo>
                    <a:pt x="181" y="148"/>
                  </a:lnTo>
                  <a:lnTo>
                    <a:pt x="183" y="144"/>
                  </a:lnTo>
                  <a:lnTo>
                    <a:pt x="187" y="136"/>
                  </a:lnTo>
                  <a:lnTo>
                    <a:pt x="190" y="126"/>
                  </a:lnTo>
                  <a:lnTo>
                    <a:pt x="192" y="121"/>
                  </a:lnTo>
                  <a:lnTo>
                    <a:pt x="193" y="116"/>
                  </a:lnTo>
                  <a:lnTo>
                    <a:pt x="195" y="104"/>
                  </a:lnTo>
                  <a:lnTo>
                    <a:pt x="195" y="99"/>
                  </a:lnTo>
                  <a:lnTo>
                    <a:pt x="195" y="93"/>
                  </a:lnTo>
                  <a:lnTo>
                    <a:pt x="195" y="82"/>
                  </a:lnTo>
                  <a:lnTo>
                    <a:pt x="194" y="77"/>
                  </a:lnTo>
                  <a:lnTo>
                    <a:pt x="193" y="72"/>
                  </a:lnTo>
                  <a:lnTo>
                    <a:pt x="191" y="63"/>
                  </a:lnTo>
                  <a:lnTo>
                    <a:pt x="188" y="55"/>
                  </a:lnTo>
                  <a:lnTo>
                    <a:pt x="186" y="51"/>
                  </a:lnTo>
                  <a:lnTo>
                    <a:pt x="184" y="47"/>
                  </a:lnTo>
                  <a:lnTo>
                    <a:pt x="180" y="40"/>
                  </a:lnTo>
                  <a:lnTo>
                    <a:pt x="175" y="34"/>
                  </a:lnTo>
                  <a:lnTo>
                    <a:pt x="173" y="32"/>
                  </a:lnTo>
                  <a:lnTo>
                    <a:pt x="171" y="29"/>
                  </a:lnTo>
                  <a:lnTo>
                    <a:pt x="165" y="24"/>
                  </a:lnTo>
                  <a:lnTo>
                    <a:pt x="159" y="19"/>
                  </a:lnTo>
                  <a:lnTo>
                    <a:pt x="152" y="15"/>
                  </a:lnTo>
                  <a:lnTo>
                    <a:pt x="146" y="12"/>
                  </a:lnTo>
                  <a:lnTo>
                    <a:pt x="132" y="6"/>
                  </a:lnTo>
                  <a:lnTo>
                    <a:pt x="125" y="5"/>
                  </a:lnTo>
                  <a:lnTo>
                    <a:pt x="118" y="3"/>
                  </a:lnTo>
                  <a:lnTo>
                    <a:pt x="112" y="2"/>
                  </a:lnTo>
                  <a:lnTo>
                    <a:pt x="105" y="1"/>
                  </a:lnTo>
                  <a:lnTo>
                    <a:pt x="92" y="1"/>
                  </a:lnTo>
                  <a:lnTo>
                    <a:pt x="69" y="0"/>
                  </a:lnTo>
                  <a:lnTo>
                    <a:pt x="47" y="1"/>
                  </a:lnTo>
                  <a:lnTo>
                    <a:pt x="35" y="1"/>
                  </a:lnTo>
                  <a:lnTo>
                    <a:pt x="24" y="1"/>
                  </a:lnTo>
                  <a:lnTo>
                    <a:pt x="6" y="0"/>
                  </a:lnTo>
                  <a:lnTo>
                    <a:pt x="3" y="1"/>
                  </a:lnTo>
                  <a:lnTo>
                    <a:pt x="2" y="2"/>
                  </a:lnTo>
                  <a:lnTo>
                    <a:pt x="3" y="3"/>
                  </a:lnTo>
                  <a:lnTo>
                    <a:pt x="3" y="4"/>
                  </a:lnTo>
                  <a:lnTo>
                    <a:pt x="4" y="4"/>
                  </a:lnTo>
                  <a:lnTo>
                    <a:pt x="9" y="4"/>
                  </a:lnTo>
                  <a:lnTo>
                    <a:pt x="13" y="5"/>
                  </a:lnTo>
                  <a:lnTo>
                    <a:pt x="16" y="5"/>
                  </a:lnTo>
                  <a:lnTo>
                    <a:pt x="18" y="6"/>
                  </a:lnTo>
                  <a:lnTo>
                    <a:pt x="21" y="9"/>
                  </a:lnTo>
                  <a:lnTo>
                    <a:pt x="23" y="13"/>
                  </a:lnTo>
                  <a:lnTo>
                    <a:pt x="24" y="16"/>
                  </a:lnTo>
                  <a:lnTo>
                    <a:pt x="24" y="19"/>
                  </a:lnTo>
                  <a:lnTo>
                    <a:pt x="24" y="34"/>
                  </a:lnTo>
                  <a:lnTo>
                    <a:pt x="24" y="73"/>
                  </a:lnTo>
                  <a:lnTo>
                    <a:pt x="24" y="90"/>
                  </a:lnTo>
                  <a:close/>
                  <a:moveTo>
                    <a:pt x="45" y="99"/>
                  </a:moveTo>
                  <a:lnTo>
                    <a:pt x="96" y="99"/>
                  </a:lnTo>
                  <a:lnTo>
                    <a:pt x="98" y="99"/>
                  </a:lnTo>
                  <a:lnTo>
                    <a:pt x="98" y="98"/>
                  </a:lnTo>
                  <a:lnTo>
                    <a:pt x="99" y="97"/>
                  </a:lnTo>
                  <a:lnTo>
                    <a:pt x="100" y="92"/>
                  </a:lnTo>
                  <a:lnTo>
                    <a:pt x="100" y="90"/>
                  </a:lnTo>
                  <a:lnTo>
                    <a:pt x="99" y="90"/>
                  </a:lnTo>
                  <a:lnTo>
                    <a:pt x="98" y="90"/>
                  </a:lnTo>
                  <a:lnTo>
                    <a:pt x="45" y="90"/>
                  </a:lnTo>
                  <a:lnTo>
                    <a:pt x="46" y="16"/>
                  </a:lnTo>
                  <a:lnTo>
                    <a:pt x="46" y="14"/>
                  </a:lnTo>
                  <a:lnTo>
                    <a:pt x="46" y="13"/>
                  </a:lnTo>
                  <a:lnTo>
                    <a:pt x="49" y="11"/>
                  </a:lnTo>
                  <a:lnTo>
                    <a:pt x="51" y="10"/>
                  </a:lnTo>
                  <a:lnTo>
                    <a:pt x="55" y="9"/>
                  </a:lnTo>
                  <a:lnTo>
                    <a:pt x="65" y="9"/>
                  </a:lnTo>
                  <a:lnTo>
                    <a:pt x="77" y="9"/>
                  </a:lnTo>
                  <a:lnTo>
                    <a:pt x="88" y="10"/>
                  </a:lnTo>
                  <a:lnTo>
                    <a:pt x="94" y="11"/>
                  </a:lnTo>
                  <a:lnTo>
                    <a:pt x="99" y="11"/>
                  </a:lnTo>
                  <a:lnTo>
                    <a:pt x="110" y="14"/>
                  </a:lnTo>
                  <a:lnTo>
                    <a:pt x="120" y="17"/>
                  </a:lnTo>
                  <a:lnTo>
                    <a:pt x="125" y="20"/>
                  </a:lnTo>
                  <a:lnTo>
                    <a:pt x="130" y="22"/>
                  </a:lnTo>
                  <a:lnTo>
                    <a:pt x="135" y="25"/>
                  </a:lnTo>
                  <a:lnTo>
                    <a:pt x="139" y="29"/>
                  </a:lnTo>
                  <a:lnTo>
                    <a:pt x="144" y="33"/>
                  </a:lnTo>
                  <a:lnTo>
                    <a:pt x="148" y="37"/>
                  </a:lnTo>
                  <a:lnTo>
                    <a:pt x="152" y="42"/>
                  </a:lnTo>
                  <a:lnTo>
                    <a:pt x="156" y="47"/>
                  </a:lnTo>
                  <a:lnTo>
                    <a:pt x="161" y="54"/>
                  </a:lnTo>
                  <a:lnTo>
                    <a:pt x="164" y="61"/>
                  </a:lnTo>
                  <a:lnTo>
                    <a:pt x="168" y="69"/>
                  </a:lnTo>
                  <a:lnTo>
                    <a:pt x="170" y="79"/>
                  </a:lnTo>
                  <a:lnTo>
                    <a:pt x="172" y="89"/>
                  </a:lnTo>
                  <a:lnTo>
                    <a:pt x="172" y="95"/>
                  </a:lnTo>
                  <a:lnTo>
                    <a:pt x="172" y="101"/>
                  </a:lnTo>
                  <a:lnTo>
                    <a:pt x="172" y="109"/>
                  </a:lnTo>
                  <a:lnTo>
                    <a:pt x="171" y="119"/>
                  </a:lnTo>
                  <a:lnTo>
                    <a:pt x="170" y="128"/>
                  </a:lnTo>
                  <a:lnTo>
                    <a:pt x="167" y="136"/>
                  </a:lnTo>
                  <a:lnTo>
                    <a:pt x="164" y="143"/>
                  </a:lnTo>
                  <a:lnTo>
                    <a:pt x="161" y="150"/>
                  </a:lnTo>
                  <a:lnTo>
                    <a:pt x="157" y="157"/>
                  </a:lnTo>
                  <a:lnTo>
                    <a:pt x="152" y="162"/>
                  </a:lnTo>
                  <a:lnTo>
                    <a:pt x="146" y="167"/>
                  </a:lnTo>
                  <a:lnTo>
                    <a:pt x="140" y="172"/>
                  </a:lnTo>
                  <a:lnTo>
                    <a:pt x="133" y="176"/>
                  </a:lnTo>
                  <a:lnTo>
                    <a:pt x="126" y="179"/>
                  </a:lnTo>
                  <a:lnTo>
                    <a:pt x="118" y="182"/>
                  </a:lnTo>
                  <a:lnTo>
                    <a:pt x="110" y="184"/>
                  </a:lnTo>
                  <a:lnTo>
                    <a:pt x="101" y="185"/>
                  </a:lnTo>
                  <a:lnTo>
                    <a:pt x="92" y="185"/>
                  </a:lnTo>
                  <a:lnTo>
                    <a:pt x="82" y="185"/>
                  </a:lnTo>
                  <a:lnTo>
                    <a:pt x="74" y="184"/>
                  </a:lnTo>
                  <a:lnTo>
                    <a:pt x="66" y="183"/>
                  </a:lnTo>
                  <a:lnTo>
                    <a:pt x="60" y="182"/>
                  </a:lnTo>
                  <a:lnTo>
                    <a:pt x="56" y="180"/>
                  </a:lnTo>
                  <a:lnTo>
                    <a:pt x="53" y="179"/>
                  </a:lnTo>
                  <a:lnTo>
                    <a:pt x="49" y="175"/>
                  </a:lnTo>
                  <a:lnTo>
                    <a:pt x="48" y="174"/>
                  </a:lnTo>
                  <a:lnTo>
                    <a:pt x="47" y="172"/>
                  </a:lnTo>
                  <a:lnTo>
                    <a:pt x="47" y="167"/>
                  </a:lnTo>
                  <a:lnTo>
                    <a:pt x="46" y="156"/>
                  </a:lnTo>
                  <a:lnTo>
                    <a:pt x="45" y="113"/>
                  </a:lnTo>
                  <a:lnTo>
                    <a:pt x="45" y="99"/>
                  </a:lnTo>
                  <a:close/>
                </a:path>
              </a:pathLst>
            </a:custGeom>
            <a:solidFill>
              <a:srgbClr val="001C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34" name="Freeform 130"/>
            <p:cNvSpPr>
              <a:spLocks/>
            </p:cNvSpPr>
            <p:nvPr userDrawn="1"/>
          </p:nvSpPr>
          <p:spPr bwMode="auto">
            <a:xfrm>
              <a:off x="2378" y="4001"/>
              <a:ext cx="28" cy="49"/>
            </a:xfrm>
            <a:custGeom>
              <a:avLst/>
              <a:gdLst/>
              <a:ahLst/>
              <a:cxnLst>
                <a:cxn ang="0">
                  <a:pos x="21" y="153"/>
                </a:cxn>
                <a:cxn ang="0">
                  <a:pos x="20" y="175"/>
                </a:cxn>
                <a:cxn ang="0">
                  <a:pos x="18" y="184"/>
                </a:cxn>
                <a:cxn ang="0">
                  <a:pos x="15" y="188"/>
                </a:cxn>
                <a:cxn ang="0">
                  <a:pos x="9" y="190"/>
                </a:cxn>
                <a:cxn ang="0">
                  <a:pos x="4" y="191"/>
                </a:cxn>
                <a:cxn ang="0">
                  <a:pos x="4" y="192"/>
                </a:cxn>
                <a:cxn ang="0">
                  <a:pos x="7" y="194"/>
                </a:cxn>
                <a:cxn ang="0">
                  <a:pos x="43" y="193"/>
                </a:cxn>
                <a:cxn ang="0">
                  <a:pos x="66" y="193"/>
                </a:cxn>
                <a:cxn ang="0">
                  <a:pos x="66" y="191"/>
                </a:cxn>
                <a:cxn ang="0">
                  <a:pos x="54" y="189"/>
                </a:cxn>
                <a:cxn ang="0">
                  <a:pos x="49" y="187"/>
                </a:cxn>
                <a:cxn ang="0">
                  <a:pos x="46" y="184"/>
                </a:cxn>
                <a:cxn ang="0">
                  <a:pos x="45" y="180"/>
                </a:cxn>
                <a:cxn ang="0">
                  <a:pos x="43" y="166"/>
                </a:cxn>
                <a:cxn ang="0">
                  <a:pos x="43" y="121"/>
                </a:cxn>
                <a:cxn ang="0">
                  <a:pos x="43" y="96"/>
                </a:cxn>
                <a:cxn ang="0">
                  <a:pos x="63" y="96"/>
                </a:cxn>
                <a:cxn ang="0">
                  <a:pos x="82" y="97"/>
                </a:cxn>
                <a:cxn ang="0">
                  <a:pos x="89" y="99"/>
                </a:cxn>
                <a:cxn ang="0">
                  <a:pos x="93" y="102"/>
                </a:cxn>
                <a:cxn ang="0">
                  <a:pos x="95" y="106"/>
                </a:cxn>
                <a:cxn ang="0">
                  <a:pos x="97" y="115"/>
                </a:cxn>
                <a:cxn ang="0">
                  <a:pos x="99" y="118"/>
                </a:cxn>
                <a:cxn ang="0">
                  <a:pos x="100" y="117"/>
                </a:cxn>
                <a:cxn ang="0">
                  <a:pos x="101" y="95"/>
                </a:cxn>
                <a:cxn ang="0">
                  <a:pos x="103" y="81"/>
                </a:cxn>
                <a:cxn ang="0">
                  <a:pos x="102" y="79"/>
                </a:cxn>
                <a:cxn ang="0">
                  <a:pos x="99" y="82"/>
                </a:cxn>
                <a:cxn ang="0">
                  <a:pos x="95" y="85"/>
                </a:cxn>
                <a:cxn ang="0">
                  <a:pos x="88" y="86"/>
                </a:cxn>
                <a:cxn ang="0">
                  <a:pos x="44" y="87"/>
                </a:cxn>
                <a:cxn ang="0">
                  <a:pos x="43" y="85"/>
                </a:cxn>
                <a:cxn ang="0">
                  <a:pos x="43" y="13"/>
                </a:cxn>
                <a:cxn ang="0">
                  <a:pos x="84" y="13"/>
                </a:cxn>
                <a:cxn ang="0">
                  <a:pos x="90" y="14"/>
                </a:cxn>
                <a:cxn ang="0">
                  <a:pos x="99" y="19"/>
                </a:cxn>
                <a:cxn ang="0">
                  <a:pos x="102" y="26"/>
                </a:cxn>
                <a:cxn ang="0">
                  <a:pos x="103" y="31"/>
                </a:cxn>
                <a:cxn ang="0">
                  <a:pos x="105" y="34"/>
                </a:cxn>
                <a:cxn ang="0">
                  <a:pos x="107" y="31"/>
                </a:cxn>
                <a:cxn ang="0">
                  <a:pos x="108" y="14"/>
                </a:cxn>
                <a:cxn ang="0">
                  <a:pos x="110" y="3"/>
                </a:cxn>
                <a:cxn ang="0">
                  <a:pos x="108" y="0"/>
                </a:cxn>
                <a:cxn ang="0">
                  <a:pos x="105" y="2"/>
                </a:cxn>
                <a:cxn ang="0">
                  <a:pos x="100" y="3"/>
                </a:cxn>
                <a:cxn ang="0">
                  <a:pos x="32" y="3"/>
                </a:cxn>
                <a:cxn ang="0">
                  <a:pos x="4" y="2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13" y="7"/>
                </a:cxn>
                <a:cxn ang="0">
                  <a:pos x="18" y="11"/>
                </a:cxn>
                <a:cxn ang="0">
                  <a:pos x="21" y="18"/>
                </a:cxn>
                <a:cxn ang="0">
                  <a:pos x="21" y="36"/>
                </a:cxn>
                <a:cxn ang="0">
                  <a:pos x="21" y="121"/>
                </a:cxn>
              </a:cxnLst>
              <a:rect l="0" t="0" r="r" b="b"/>
              <a:pathLst>
                <a:path w="110" h="194">
                  <a:moveTo>
                    <a:pt x="21" y="121"/>
                  </a:moveTo>
                  <a:lnTo>
                    <a:pt x="21" y="153"/>
                  </a:lnTo>
                  <a:lnTo>
                    <a:pt x="21" y="166"/>
                  </a:lnTo>
                  <a:lnTo>
                    <a:pt x="20" y="175"/>
                  </a:lnTo>
                  <a:lnTo>
                    <a:pt x="19" y="180"/>
                  </a:lnTo>
                  <a:lnTo>
                    <a:pt x="18" y="184"/>
                  </a:lnTo>
                  <a:lnTo>
                    <a:pt x="16" y="187"/>
                  </a:lnTo>
                  <a:lnTo>
                    <a:pt x="15" y="188"/>
                  </a:lnTo>
                  <a:lnTo>
                    <a:pt x="13" y="189"/>
                  </a:lnTo>
                  <a:lnTo>
                    <a:pt x="9" y="190"/>
                  </a:lnTo>
                  <a:lnTo>
                    <a:pt x="5" y="190"/>
                  </a:lnTo>
                  <a:lnTo>
                    <a:pt x="4" y="191"/>
                  </a:lnTo>
                  <a:lnTo>
                    <a:pt x="3" y="192"/>
                  </a:lnTo>
                  <a:lnTo>
                    <a:pt x="4" y="192"/>
                  </a:lnTo>
                  <a:lnTo>
                    <a:pt x="4" y="193"/>
                  </a:lnTo>
                  <a:lnTo>
                    <a:pt x="7" y="194"/>
                  </a:lnTo>
                  <a:lnTo>
                    <a:pt x="32" y="193"/>
                  </a:lnTo>
                  <a:lnTo>
                    <a:pt x="43" y="193"/>
                  </a:lnTo>
                  <a:lnTo>
                    <a:pt x="63" y="194"/>
                  </a:lnTo>
                  <a:lnTo>
                    <a:pt x="66" y="193"/>
                  </a:lnTo>
                  <a:lnTo>
                    <a:pt x="67" y="192"/>
                  </a:lnTo>
                  <a:lnTo>
                    <a:pt x="66" y="191"/>
                  </a:lnTo>
                  <a:lnTo>
                    <a:pt x="65" y="190"/>
                  </a:lnTo>
                  <a:lnTo>
                    <a:pt x="54" y="189"/>
                  </a:lnTo>
                  <a:lnTo>
                    <a:pt x="51" y="188"/>
                  </a:lnTo>
                  <a:lnTo>
                    <a:pt x="49" y="187"/>
                  </a:lnTo>
                  <a:lnTo>
                    <a:pt x="47" y="186"/>
                  </a:lnTo>
                  <a:lnTo>
                    <a:pt x="46" y="184"/>
                  </a:lnTo>
                  <a:lnTo>
                    <a:pt x="45" y="183"/>
                  </a:lnTo>
                  <a:lnTo>
                    <a:pt x="45" y="180"/>
                  </a:lnTo>
                  <a:lnTo>
                    <a:pt x="44" y="175"/>
                  </a:lnTo>
                  <a:lnTo>
                    <a:pt x="43" y="166"/>
                  </a:lnTo>
                  <a:lnTo>
                    <a:pt x="43" y="153"/>
                  </a:lnTo>
                  <a:lnTo>
                    <a:pt x="43" y="121"/>
                  </a:lnTo>
                  <a:lnTo>
                    <a:pt x="43" y="98"/>
                  </a:lnTo>
                  <a:lnTo>
                    <a:pt x="43" y="96"/>
                  </a:lnTo>
                  <a:lnTo>
                    <a:pt x="44" y="96"/>
                  </a:lnTo>
                  <a:lnTo>
                    <a:pt x="63" y="96"/>
                  </a:lnTo>
                  <a:lnTo>
                    <a:pt x="74" y="96"/>
                  </a:lnTo>
                  <a:lnTo>
                    <a:pt x="82" y="97"/>
                  </a:lnTo>
                  <a:lnTo>
                    <a:pt x="87" y="98"/>
                  </a:lnTo>
                  <a:lnTo>
                    <a:pt x="89" y="99"/>
                  </a:lnTo>
                  <a:lnTo>
                    <a:pt x="91" y="100"/>
                  </a:lnTo>
                  <a:lnTo>
                    <a:pt x="93" y="102"/>
                  </a:lnTo>
                  <a:lnTo>
                    <a:pt x="94" y="103"/>
                  </a:lnTo>
                  <a:lnTo>
                    <a:pt x="95" y="106"/>
                  </a:lnTo>
                  <a:lnTo>
                    <a:pt x="96" y="110"/>
                  </a:lnTo>
                  <a:lnTo>
                    <a:pt x="97" y="115"/>
                  </a:lnTo>
                  <a:lnTo>
                    <a:pt x="97" y="117"/>
                  </a:lnTo>
                  <a:lnTo>
                    <a:pt x="99" y="118"/>
                  </a:lnTo>
                  <a:lnTo>
                    <a:pt x="100" y="118"/>
                  </a:lnTo>
                  <a:lnTo>
                    <a:pt x="100" y="117"/>
                  </a:lnTo>
                  <a:lnTo>
                    <a:pt x="100" y="112"/>
                  </a:lnTo>
                  <a:lnTo>
                    <a:pt x="101" y="95"/>
                  </a:lnTo>
                  <a:lnTo>
                    <a:pt x="103" y="86"/>
                  </a:lnTo>
                  <a:lnTo>
                    <a:pt x="103" y="81"/>
                  </a:lnTo>
                  <a:lnTo>
                    <a:pt x="103" y="80"/>
                  </a:lnTo>
                  <a:lnTo>
                    <a:pt x="102" y="79"/>
                  </a:lnTo>
                  <a:lnTo>
                    <a:pt x="101" y="80"/>
                  </a:lnTo>
                  <a:lnTo>
                    <a:pt x="99" y="82"/>
                  </a:lnTo>
                  <a:lnTo>
                    <a:pt x="97" y="84"/>
                  </a:lnTo>
                  <a:lnTo>
                    <a:pt x="95" y="85"/>
                  </a:lnTo>
                  <a:lnTo>
                    <a:pt x="92" y="86"/>
                  </a:lnTo>
                  <a:lnTo>
                    <a:pt x="88" y="86"/>
                  </a:lnTo>
                  <a:lnTo>
                    <a:pt x="76" y="87"/>
                  </a:lnTo>
                  <a:lnTo>
                    <a:pt x="44" y="87"/>
                  </a:lnTo>
                  <a:lnTo>
                    <a:pt x="43" y="86"/>
                  </a:lnTo>
                  <a:lnTo>
                    <a:pt x="43" y="85"/>
                  </a:lnTo>
                  <a:lnTo>
                    <a:pt x="43" y="15"/>
                  </a:lnTo>
                  <a:lnTo>
                    <a:pt x="43" y="13"/>
                  </a:lnTo>
                  <a:lnTo>
                    <a:pt x="45" y="12"/>
                  </a:lnTo>
                  <a:lnTo>
                    <a:pt x="84" y="13"/>
                  </a:lnTo>
                  <a:lnTo>
                    <a:pt x="87" y="13"/>
                  </a:lnTo>
                  <a:lnTo>
                    <a:pt x="90" y="14"/>
                  </a:lnTo>
                  <a:lnTo>
                    <a:pt x="95" y="16"/>
                  </a:lnTo>
                  <a:lnTo>
                    <a:pt x="99" y="19"/>
                  </a:lnTo>
                  <a:lnTo>
                    <a:pt x="101" y="21"/>
                  </a:lnTo>
                  <a:lnTo>
                    <a:pt x="102" y="26"/>
                  </a:lnTo>
                  <a:lnTo>
                    <a:pt x="103" y="29"/>
                  </a:lnTo>
                  <a:lnTo>
                    <a:pt x="103" y="31"/>
                  </a:lnTo>
                  <a:lnTo>
                    <a:pt x="103" y="33"/>
                  </a:lnTo>
                  <a:lnTo>
                    <a:pt x="105" y="34"/>
                  </a:lnTo>
                  <a:lnTo>
                    <a:pt x="106" y="33"/>
                  </a:lnTo>
                  <a:lnTo>
                    <a:pt x="107" y="31"/>
                  </a:lnTo>
                  <a:lnTo>
                    <a:pt x="107" y="23"/>
                  </a:lnTo>
                  <a:lnTo>
                    <a:pt x="108" y="14"/>
                  </a:lnTo>
                  <a:lnTo>
                    <a:pt x="109" y="7"/>
                  </a:lnTo>
                  <a:lnTo>
                    <a:pt x="110" y="3"/>
                  </a:lnTo>
                  <a:lnTo>
                    <a:pt x="110" y="1"/>
                  </a:lnTo>
                  <a:lnTo>
                    <a:pt x="108" y="0"/>
                  </a:lnTo>
                  <a:lnTo>
                    <a:pt x="107" y="1"/>
                  </a:lnTo>
                  <a:lnTo>
                    <a:pt x="105" y="2"/>
                  </a:lnTo>
                  <a:lnTo>
                    <a:pt x="103" y="2"/>
                  </a:lnTo>
                  <a:lnTo>
                    <a:pt x="100" y="3"/>
                  </a:lnTo>
                  <a:lnTo>
                    <a:pt x="94" y="3"/>
                  </a:lnTo>
                  <a:lnTo>
                    <a:pt x="32" y="3"/>
                  </a:lnTo>
                  <a:lnTo>
                    <a:pt x="22" y="3"/>
                  </a:lnTo>
                  <a:lnTo>
                    <a:pt x="4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2" y="6"/>
                  </a:lnTo>
                  <a:lnTo>
                    <a:pt x="6" y="6"/>
                  </a:lnTo>
                  <a:lnTo>
                    <a:pt x="10" y="7"/>
                  </a:lnTo>
                  <a:lnTo>
                    <a:pt x="13" y="7"/>
                  </a:lnTo>
                  <a:lnTo>
                    <a:pt x="15" y="8"/>
                  </a:lnTo>
                  <a:lnTo>
                    <a:pt x="18" y="11"/>
                  </a:lnTo>
                  <a:lnTo>
                    <a:pt x="20" y="15"/>
                  </a:lnTo>
                  <a:lnTo>
                    <a:pt x="21" y="18"/>
                  </a:lnTo>
                  <a:lnTo>
                    <a:pt x="21" y="21"/>
                  </a:lnTo>
                  <a:lnTo>
                    <a:pt x="21" y="36"/>
                  </a:lnTo>
                  <a:lnTo>
                    <a:pt x="21" y="75"/>
                  </a:lnTo>
                  <a:lnTo>
                    <a:pt x="21" y="121"/>
                  </a:lnTo>
                  <a:close/>
                </a:path>
              </a:pathLst>
            </a:custGeom>
            <a:solidFill>
              <a:srgbClr val="001C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35" name="Freeform 131"/>
            <p:cNvSpPr>
              <a:spLocks/>
            </p:cNvSpPr>
            <p:nvPr userDrawn="1"/>
          </p:nvSpPr>
          <p:spPr bwMode="auto">
            <a:xfrm>
              <a:off x="2421" y="4001"/>
              <a:ext cx="19" cy="65"/>
            </a:xfrm>
            <a:custGeom>
              <a:avLst/>
              <a:gdLst/>
              <a:ahLst/>
              <a:cxnLst>
                <a:cxn ang="0">
                  <a:pos x="58" y="34"/>
                </a:cxn>
                <a:cxn ang="0">
                  <a:pos x="59" y="16"/>
                </a:cxn>
                <a:cxn ang="0">
                  <a:pos x="60" y="11"/>
                </a:cxn>
                <a:cxn ang="0">
                  <a:pos x="62" y="7"/>
                </a:cxn>
                <a:cxn ang="0">
                  <a:pos x="65" y="5"/>
                </a:cxn>
                <a:cxn ang="0">
                  <a:pos x="75" y="4"/>
                </a:cxn>
                <a:cxn ang="0">
                  <a:pos x="77" y="3"/>
                </a:cxn>
                <a:cxn ang="0">
                  <a:pos x="77" y="1"/>
                </a:cxn>
                <a:cxn ang="0">
                  <a:pos x="73" y="0"/>
                </a:cxn>
                <a:cxn ang="0">
                  <a:pos x="37" y="1"/>
                </a:cxn>
                <a:cxn ang="0">
                  <a:pos x="16" y="1"/>
                </a:cxn>
                <a:cxn ang="0">
                  <a:pos x="15" y="2"/>
                </a:cxn>
                <a:cxn ang="0">
                  <a:pos x="16" y="4"/>
                </a:cxn>
                <a:cxn ang="0">
                  <a:pos x="21" y="4"/>
                </a:cxn>
                <a:cxn ang="0">
                  <a:pos x="28" y="5"/>
                </a:cxn>
                <a:cxn ang="0">
                  <a:pos x="34" y="9"/>
                </a:cxn>
                <a:cxn ang="0">
                  <a:pos x="36" y="16"/>
                </a:cxn>
                <a:cxn ang="0">
                  <a:pos x="37" y="34"/>
                </a:cxn>
                <a:cxn ang="0">
                  <a:pos x="37" y="147"/>
                </a:cxn>
                <a:cxn ang="0">
                  <a:pos x="35" y="187"/>
                </a:cxn>
                <a:cxn ang="0">
                  <a:pos x="31" y="213"/>
                </a:cxn>
                <a:cxn ang="0">
                  <a:pos x="28" y="222"/>
                </a:cxn>
                <a:cxn ang="0">
                  <a:pos x="18" y="236"/>
                </a:cxn>
                <a:cxn ang="0">
                  <a:pos x="9" y="246"/>
                </a:cxn>
                <a:cxn ang="0">
                  <a:pos x="1" y="251"/>
                </a:cxn>
                <a:cxn ang="0">
                  <a:pos x="0" y="253"/>
                </a:cxn>
                <a:cxn ang="0">
                  <a:pos x="2" y="254"/>
                </a:cxn>
                <a:cxn ang="0">
                  <a:pos x="9" y="251"/>
                </a:cxn>
                <a:cxn ang="0">
                  <a:pos x="27" y="237"/>
                </a:cxn>
                <a:cxn ang="0">
                  <a:pos x="38" y="228"/>
                </a:cxn>
                <a:cxn ang="0">
                  <a:pos x="45" y="218"/>
                </a:cxn>
                <a:cxn ang="0">
                  <a:pos x="50" y="209"/>
                </a:cxn>
                <a:cxn ang="0">
                  <a:pos x="55" y="196"/>
                </a:cxn>
                <a:cxn ang="0">
                  <a:pos x="57" y="180"/>
                </a:cxn>
                <a:cxn ang="0">
                  <a:pos x="58" y="161"/>
                </a:cxn>
                <a:cxn ang="0">
                  <a:pos x="58" y="73"/>
                </a:cxn>
              </a:cxnLst>
              <a:rect l="0" t="0" r="r" b="b"/>
              <a:pathLst>
                <a:path w="77" h="254">
                  <a:moveTo>
                    <a:pt x="58" y="73"/>
                  </a:moveTo>
                  <a:lnTo>
                    <a:pt x="58" y="34"/>
                  </a:lnTo>
                  <a:lnTo>
                    <a:pt x="58" y="19"/>
                  </a:lnTo>
                  <a:lnTo>
                    <a:pt x="59" y="16"/>
                  </a:lnTo>
                  <a:lnTo>
                    <a:pt x="59" y="13"/>
                  </a:lnTo>
                  <a:lnTo>
                    <a:pt x="60" y="11"/>
                  </a:lnTo>
                  <a:lnTo>
                    <a:pt x="61" y="9"/>
                  </a:lnTo>
                  <a:lnTo>
                    <a:pt x="62" y="7"/>
                  </a:lnTo>
                  <a:lnTo>
                    <a:pt x="64" y="6"/>
                  </a:lnTo>
                  <a:lnTo>
                    <a:pt x="65" y="5"/>
                  </a:lnTo>
                  <a:lnTo>
                    <a:pt x="68" y="5"/>
                  </a:lnTo>
                  <a:lnTo>
                    <a:pt x="75" y="4"/>
                  </a:lnTo>
                  <a:lnTo>
                    <a:pt x="76" y="4"/>
                  </a:lnTo>
                  <a:lnTo>
                    <a:pt x="77" y="3"/>
                  </a:lnTo>
                  <a:lnTo>
                    <a:pt x="77" y="2"/>
                  </a:lnTo>
                  <a:lnTo>
                    <a:pt x="77" y="1"/>
                  </a:lnTo>
                  <a:lnTo>
                    <a:pt x="76" y="1"/>
                  </a:lnTo>
                  <a:lnTo>
                    <a:pt x="73" y="0"/>
                  </a:lnTo>
                  <a:lnTo>
                    <a:pt x="47" y="1"/>
                  </a:lnTo>
                  <a:lnTo>
                    <a:pt x="37" y="1"/>
                  </a:lnTo>
                  <a:lnTo>
                    <a:pt x="19" y="0"/>
                  </a:lnTo>
                  <a:lnTo>
                    <a:pt x="16" y="1"/>
                  </a:lnTo>
                  <a:lnTo>
                    <a:pt x="15" y="1"/>
                  </a:lnTo>
                  <a:lnTo>
                    <a:pt x="15" y="2"/>
                  </a:lnTo>
                  <a:lnTo>
                    <a:pt x="15" y="3"/>
                  </a:lnTo>
                  <a:lnTo>
                    <a:pt x="16" y="4"/>
                  </a:lnTo>
                  <a:lnTo>
                    <a:pt x="17" y="4"/>
                  </a:lnTo>
                  <a:lnTo>
                    <a:pt x="21" y="4"/>
                  </a:lnTo>
                  <a:lnTo>
                    <a:pt x="26" y="5"/>
                  </a:lnTo>
                  <a:lnTo>
                    <a:pt x="28" y="5"/>
                  </a:lnTo>
                  <a:lnTo>
                    <a:pt x="31" y="6"/>
                  </a:lnTo>
                  <a:lnTo>
                    <a:pt x="34" y="9"/>
                  </a:lnTo>
                  <a:lnTo>
                    <a:pt x="36" y="13"/>
                  </a:lnTo>
                  <a:lnTo>
                    <a:pt x="36" y="16"/>
                  </a:lnTo>
                  <a:lnTo>
                    <a:pt x="36" y="19"/>
                  </a:lnTo>
                  <a:lnTo>
                    <a:pt x="37" y="34"/>
                  </a:lnTo>
                  <a:lnTo>
                    <a:pt x="37" y="73"/>
                  </a:lnTo>
                  <a:lnTo>
                    <a:pt x="37" y="147"/>
                  </a:lnTo>
                  <a:lnTo>
                    <a:pt x="36" y="169"/>
                  </a:lnTo>
                  <a:lnTo>
                    <a:pt x="35" y="187"/>
                  </a:lnTo>
                  <a:lnTo>
                    <a:pt x="34" y="201"/>
                  </a:lnTo>
                  <a:lnTo>
                    <a:pt x="31" y="213"/>
                  </a:lnTo>
                  <a:lnTo>
                    <a:pt x="29" y="217"/>
                  </a:lnTo>
                  <a:lnTo>
                    <a:pt x="28" y="222"/>
                  </a:lnTo>
                  <a:lnTo>
                    <a:pt x="23" y="229"/>
                  </a:lnTo>
                  <a:lnTo>
                    <a:pt x="18" y="236"/>
                  </a:lnTo>
                  <a:lnTo>
                    <a:pt x="13" y="242"/>
                  </a:lnTo>
                  <a:lnTo>
                    <a:pt x="9" y="246"/>
                  </a:lnTo>
                  <a:lnTo>
                    <a:pt x="4" y="249"/>
                  </a:lnTo>
                  <a:lnTo>
                    <a:pt x="1" y="251"/>
                  </a:lnTo>
                  <a:lnTo>
                    <a:pt x="1" y="252"/>
                  </a:lnTo>
                  <a:lnTo>
                    <a:pt x="0" y="253"/>
                  </a:lnTo>
                  <a:lnTo>
                    <a:pt x="1" y="254"/>
                  </a:lnTo>
                  <a:lnTo>
                    <a:pt x="2" y="254"/>
                  </a:lnTo>
                  <a:lnTo>
                    <a:pt x="4" y="254"/>
                  </a:lnTo>
                  <a:lnTo>
                    <a:pt x="9" y="251"/>
                  </a:lnTo>
                  <a:lnTo>
                    <a:pt x="14" y="247"/>
                  </a:lnTo>
                  <a:lnTo>
                    <a:pt x="27" y="237"/>
                  </a:lnTo>
                  <a:lnTo>
                    <a:pt x="33" y="232"/>
                  </a:lnTo>
                  <a:lnTo>
                    <a:pt x="38" y="228"/>
                  </a:lnTo>
                  <a:lnTo>
                    <a:pt x="42" y="223"/>
                  </a:lnTo>
                  <a:lnTo>
                    <a:pt x="45" y="218"/>
                  </a:lnTo>
                  <a:lnTo>
                    <a:pt x="48" y="214"/>
                  </a:lnTo>
                  <a:lnTo>
                    <a:pt x="50" y="209"/>
                  </a:lnTo>
                  <a:lnTo>
                    <a:pt x="53" y="202"/>
                  </a:lnTo>
                  <a:lnTo>
                    <a:pt x="55" y="196"/>
                  </a:lnTo>
                  <a:lnTo>
                    <a:pt x="56" y="188"/>
                  </a:lnTo>
                  <a:lnTo>
                    <a:pt x="57" y="180"/>
                  </a:lnTo>
                  <a:lnTo>
                    <a:pt x="58" y="171"/>
                  </a:lnTo>
                  <a:lnTo>
                    <a:pt x="58" y="161"/>
                  </a:lnTo>
                  <a:lnTo>
                    <a:pt x="58" y="135"/>
                  </a:lnTo>
                  <a:lnTo>
                    <a:pt x="58" y="73"/>
                  </a:lnTo>
                  <a:close/>
                </a:path>
              </a:pathLst>
            </a:custGeom>
            <a:solidFill>
              <a:srgbClr val="001C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36" name="Freeform 132"/>
            <p:cNvSpPr>
              <a:spLocks noEditPoints="1"/>
            </p:cNvSpPr>
            <p:nvPr userDrawn="1"/>
          </p:nvSpPr>
          <p:spPr bwMode="auto">
            <a:xfrm>
              <a:off x="2453" y="3989"/>
              <a:ext cx="49" cy="61"/>
            </a:xfrm>
            <a:custGeom>
              <a:avLst/>
              <a:gdLst/>
              <a:ahLst/>
              <a:cxnLst>
                <a:cxn ang="0">
                  <a:pos x="126" y="0"/>
                </a:cxn>
                <a:cxn ang="0">
                  <a:pos x="122" y="1"/>
                </a:cxn>
                <a:cxn ang="0">
                  <a:pos x="103" y="12"/>
                </a:cxn>
                <a:cxn ang="0">
                  <a:pos x="83" y="24"/>
                </a:cxn>
                <a:cxn ang="0">
                  <a:pos x="81" y="26"/>
                </a:cxn>
                <a:cxn ang="0">
                  <a:pos x="83" y="28"/>
                </a:cxn>
                <a:cxn ang="0">
                  <a:pos x="104" y="21"/>
                </a:cxn>
                <a:cxn ang="0">
                  <a:pos x="125" y="16"/>
                </a:cxn>
                <a:cxn ang="0">
                  <a:pos x="132" y="16"/>
                </a:cxn>
                <a:cxn ang="0">
                  <a:pos x="134" y="15"/>
                </a:cxn>
                <a:cxn ang="0">
                  <a:pos x="130" y="7"/>
                </a:cxn>
                <a:cxn ang="0">
                  <a:pos x="31" y="211"/>
                </a:cxn>
                <a:cxn ang="0">
                  <a:pos x="25" y="223"/>
                </a:cxn>
                <a:cxn ang="0">
                  <a:pos x="20" y="230"/>
                </a:cxn>
                <a:cxn ang="0">
                  <a:pos x="14" y="234"/>
                </a:cxn>
                <a:cxn ang="0">
                  <a:pos x="2" y="235"/>
                </a:cxn>
                <a:cxn ang="0">
                  <a:pos x="0" y="236"/>
                </a:cxn>
                <a:cxn ang="0">
                  <a:pos x="1" y="238"/>
                </a:cxn>
                <a:cxn ang="0">
                  <a:pos x="22" y="238"/>
                </a:cxn>
                <a:cxn ang="0">
                  <a:pos x="53" y="239"/>
                </a:cxn>
                <a:cxn ang="0">
                  <a:pos x="56" y="237"/>
                </a:cxn>
                <a:cxn ang="0">
                  <a:pos x="56" y="235"/>
                </a:cxn>
                <a:cxn ang="0">
                  <a:pos x="51" y="235"/>
                </a:cxn>
                <a:cxn ang="0">
                  <a:pos x="45" y="233"/>
                </a:cxn>
                <a:cxn ang="0">
                  <a:pos x="43" y="231"/>
                </a:cxn>
                <a:cxn ang="0">
                  <a:pos x="42" y="228"/>
                </a:cxn>
                <a:cxn ang="0">
                  <a:pos x="43" y="220"/>
                </a:cxn>
                <a:cxn ang="0">
                  <a:pos x="61" y="166"/>
                </a:cxn>
                <a:cxn ang="0">
                  <a:pos x="63" y="164"/>
                </a:cxn>
                <a:cxn ang="0">
                  <a:pos x="119" y="165"/>
                </a:cxn>
                <a:cxn ang="0">
                  <a:pos x="143" y="228"/>
                </a:cxn>
                <a:cxn ang="0">
                  <a:pos x="143" y="230"/>
                </a:cxn>
                <a:cxn ang="0">
                  <a:pos x="142" y="234"/>
                </a:cxn>
                <a:cxn ang="0">
                  <a:pos x="140" y="235"/>
                </a:cxn>
                <a:cxn ang="0">
                  <a:pos x="140" y="237"/>
                </a:cxn>
                <a:cxn ang="0">
                  <a:pos x="147" y="238"/>
                </a:cxn>
                <a:cxn ang="0">
                  <a:pos x="187" y="239"/>
                </a:cxn>
                <a:cxn ang="0">
                  <a:pos x="191" y="237"/>
                </a:cxn>
                <a:cxn ang="0">
                  <a:pos x="191" y="236"/>
                </a:cxn>
                <a:cxn ang="0">
                  <a:pos x="189" y="235"/>
                </a:cxn>
                <a:cxn ang="0">
                  <a:pos x="182" y="234"/>
                </a:cxn>
                <a:cxn ang="0">
                  <a:pos x="175" y="232"/>
                </a:cxn>
                <a:cxn ang="0">
                  <a:pos x="170" y="227"/>
                </a:cxn>
                <a:cxn ang="0">
                  <a:pos x="164" y="219"/>
                </a:cxn>
                <a:cxn ang="0">
                  <a:pos x="157" y="206"/>
                </a:cxn>
                <a:cxn ang="0">
                  <a:pos x="124" y="118"/>
                </a:cxn>
                <a:cxn ang="0">
                  <a:pos x="95" y="45"/>
                </a:cxn>
                <a:cxn ang="0">
                  <a:pos x="93" y="44"/>
                </a:cxn>
                <a:cxn ang="0">
                  <a:pos x="91" y="46"/>
                </a:cxn>
                <a:cxn ang="0">
                  <a:pos x="31" y="211"/>
                </a:cxn>
                <a:cxn ang="0">
                  <a:pos x="65" y="154"/>
                </a:cxn>
                <a:cxn ang="0">
                  <a:pos x="87" y="85"/>
                </a:cxn>
                <a:cxn ang="0">
                  <a:pos x="89" y="82"/>
                </a:cxn>
                <a:cxn ang="0">
                  <a:pos x="91" y="85"/>
                </a:cxn>
                <a:cxn ang="0">
                  <a:pos x="115" y="154"/>
                </a:cxn>
                <a:cxn ang="0">
                  <a:pos x="66" y="154"/>
                </a:cxn>
              </a:cxnLst>
              <a:rect l="0" t="0" r="r" b="b"/>
              <a:pathLst>
                <a:path w="192" h="239">
                  <a:moveTo>
                    <a:pt x="127" y="2"/>
                  </a:moveTo>
                  <a:lnTo>
                    <a:pt x="126" y="0"/>
                  </a:lnTo>
                  <a:lnTo>
                    <a:pt x="124" y="0"/>
                  </a:lnTo>
                  <a:lnTo>
                    <a:pt x="122" y="1"/>
                  </a:lnTo>
                  <a:lnTo>
                    <a:pt x="117" y="3"/>
                  </a:lnTo>
                  <a:lnTo>
                    <a:pt x="103" y="12"/>
                  </a:lnTo>
                  <a:lnTo>
                    <a:pt x="92" y="19"/>
                  </a:lnTo>
                  <a:lnTo>
                    <a:pt x="83" y="24"/>
                  </a:lnTo>
                  <a:lnTo>
                    <a:pt x="82" y="25"/>
                  </a:lnTo>
                  <a:lnTo>
                    <a:pt x="81" y="26"/>
                  </a:lnTo>
                  <a:lnTo>
                    <a:pt x="82" y="28"/>
                  </a:lnTo>
                  <a:lnTo>
                    <a:pt x="83" y="28"/>
                  </a:lnTo>
                  <a:lnTo>
                    <a:pt x="86" y="27"/>
                  </a:lnTo>
                  <a:lnTo>
                    <a:pt x="104" y="21"/>
                  </a:lnTo>
                  <a:lnTo>
                    <a:pt x="115" y="18"/>
                  </a:lnTo>
                  <a:lnTo>
                    <a:pt x="125" y="16"/>
                  </a:lnTo>
                  <a:lnTo>
                    <a:pt x="130" y="16"/>
                  </a:lnTo>
                  <a:lnTo>
                    <a:pt x="132" y="16"/>
                  </a:lnTo>
                  <a:lnTo>
                    <a:pt x="134" y="16"/>
                  </a:lnTo>
                  <a:lnTo>
                    <a:pt x="134" y="15"/>
                  </a:lnTo>
                  <a:lnTo>
                    <a:pt x="133" y="13"/>
                  </a:lnTo>
                  <a:lnTo>
                    <a:pt x="130" y="7"/>
                  </a:lnTo>
                  <a:lnTo>
                    <a:pt x="127" y="2"/>
                  </a:lnTo>
                  <a:close/>
                  <a:moveTo>
                    <a:pt x="31" y="211"/>
                  </a:moveTo>
                  <a:lnTo>
                    <a:pt x="27" y="220"/>
                  </a:lnTo>
                  <a:lnTo>
                    <a:pt x="25" y="223"/>
                  </a:lnTo>
                  <a:lnTo>
                    <a:pt x="23" y="227"/>
                  </a:lnTo>
                  <a:lnTo>
                    <a:pt x="20" y="230"/>
                  </a:lnTo>
                  <a:lnTo>
                    <a:pt x="17" y="232"/>
                  </a:lnTo>
                  <a:lnTo>
                    <a:pt x="14" y="234"/>
                  </a:lnTo>
                  <a:lnTo>
                    <a:pt x="9" y="235"/>
                  </a:lnTo>
                  <a:lnTo>
                    <a:pt x="2" y="235"/>
                  </a:lnTo>
                  <a:lnTo>
                    <a:pt x="1" y="235"/>
                  </a:lnTo>
                  <a:lnTo>
                    <a:pt x="0" y="236"/>
                  </a:lnTo>
                  <a:lnTo>
                    <a:pt x="0" y="237"/>
                  </a:lnTo>
                  <a:lnTo>
                    <a:pt x="1" y="238"/>
                  </a:lnTo>
                  <a:lnTo>
                    <a:pt x="5" y="239"/>
                  </a:lnTo>
                  <a:lnTo>
                    <a:pt x="22" y="238"/>
                  </a:lnTo>
                  <a:lnTo>
                    <a:pt x="33" y="238"/>
                  </a:lnTo>
                  <a:lnTo>
                    <a:pt x="53" y="239"/>
                  </a:lnTo>
                  <a:lnTo>
                    <a:pt x="55" y="238"/>
                  </a:lnTo>
                  <a:lnTo>
                    <a:pt x="56" y="237"/>
                  </a:lnTo>
                  <a:lnTo>
                    <a:pt x="57" y="237"/>
                  </a:lnTo>
                  <a:lnTo>
                    <a:pt x="56" y="235"/>
                  </a:lnTo>
                  <a:lnTo>
                    <a:pt x="54" y="235"/>
                  </a:lnTo>
                  <a:lnTo>
                    <a:pt x="51" y="235"/>
                  </a:lnTo>
                  <a:lnTo>
                    <a:pt x="48" y="235"/>
                  </a:lnTo>
                  <a:lnTo>
                    <a:pt x="45" y="233"/>
                  </a:lnTo>
                  <a:lnTo>
                    <a:pt x="44" y="232"/>
                  </a:lnTo>
                  <a:lnTo>
                    <a:pt x="43" y="231"/>
                  </a:lnTo>
                  <a:lnTo>
                    <a:pt x="42" y="229"/>
                  </a:lnTo>
                  <a:lnTo>
                    <a:pt x="42" y="228"/>
                  </a:lnTo>
                  <a:lnTo>
                    <a:pt x="42" y="224"/>
                  </a:lnTo>
                  <a:lnTo>
                    <a:pt x="43" y="220"/>
                  </a:lnTo>
                  <a:lnTo>
                    <a:pt x="45" y="211"/>
                  </a:lnTo>
                  <a:lnTo>
                    <a:pt x="61" y="166"/>
                  </a:lnTo>
                  <a:lnTo>
                    <a:pt x="62" y="165"/>
                  </a:lnTo>
                  <a:lnTo>
                    <a:pt x="63" y="164"/>
                  </a:lnTo>
                  <a:lnTo>
                    <a:pt x="117" y="164"/>
                  </a:lnTo>
                  <a:lnTo>
                    <a:pt x="119" y="165"/>
                  </a:lnTo>
                  <a:lnTo>
                    <a:pt x="119" y="166"/>
                  </a:lnTo>
                  <a:lnTo>
                    <a:pt x="143" y="228"/>
                  </a:lnTo>
                  <a:lnTo>
                    <a:pt x="143" y="229"/>
                  </a:lnTo>
                  <a:lnTo>
                    <a:pt x="143" y="230"/>
                  </a:lnTo>
                  <a:lnTo>
                    <a:pt x="143" y="232"/>
                  </a:lnTo>
                  <a:lnTo>
                    <a:pt x="142" y="234"/>
                  </a:lnTo>
                  <a:lnTo>
                    <a:pt x="141" y="235"/>
                  </a:lnTo>
                  <a:lnTo>
                    <a:pt x="140" y="235"/>
                  </a:lnTo>
                  <a:lnTo>
                    <a:pt x="140" y="236"/>
                  </a:lnTo>
                  <a:lnTo>
                    <a:pt x="140" y="237"/>
                  </a:lnTo>
                  <a:lnTo>
                    <a:pt x="142" y="238"/>
                  </a:lnTo>
                  <a:lnTo>
                    <a:pt x="147" y="238"/>
                  </a:lnTo>
                  <a:lnTo>
                    <a:pt x="172" y="238"/>
                  </a:lnTo>
                  <a:lnTo>
                    <a:pt x="187" y="239"/>
                  </a:lnTo>
                  <a:lnTo>
                    <a:pt x="190" y="238"/>
                  </a:lnTo>
                  <a:lnTo>
                    <a:pt x="191" y="237"/>
                  </a:lnTo>
                  <a:lnTo>
                    <a:pt x="192" y="237"/>
                  </a:lnTo>
                  <a:lnTo>
                    <a:pt x="191" y="236"/>
                  </a:lnTo>
                  <a:lnTo>
                    <a:pt x="191" y="235"/>
                  </a:lnTo>
                  <a:lnTo>
                    <a:pt x="189" y="235"/>
                  </a:lnTo>
                  <a:lnTo>
                    <a:pt x="185" y="235"/>
                  </a:lnTo>
                  <a:lnTo>
                    <a:pt x="182" y="234"/>
                  </a:lnTo>
                  <a:lnTo>
                    <a:pt x="179" y="234"/>
                  </a:lnTo>
                  <a:lnTo>
                    <a:pt x="175" y="232"/>
                  </a:lnTo>
                  <a:lnTo>
                    <a:pt x="172" y="230"/>
                  </a:lnTo>
                  <a:lnTo>
                    <a:pt x="170" y="227"/>
                  </a:lnTo>
                  <a:lnTo>
                    <a:pt x="167" y="224"/>
                  </a:lnTo>
                  <a:lnTo>
                    <a:pt x="164" y="219"/>
                  </a:lnTo>
                  <a:lnTo>
                    <a:pt x="161" y="213"/>
                  </a:lnTo>
                  <a:lnTo>
                    <a:pt x="157" y="206"/>
                  </a:lnTo>
                  <a:lnTo>
                    <a:pt x="142" y="167"/>
                  </a:lnTo>
                  <a:lnTo>
                    <a:pt x="124" y="118"/>
                  </a:lnTo>
                  <a:lnTo>
                    <a:pt x="99" y="53"/>
                  </a:lnTo>
                  <a:lnTo>
                    <a:pt x="95" y="45"/>
                  </a:lnTo>
                  <a:lnTo>
                    <a:pt x="94" y="44"/>
                  </a:lnTo>
                  <a:lnTo>
                    <a:pt x="93" y="44"/>
                  </a:lnTo>
                  <a:lnTo>
                    <a:pt x="92" y="44"/>
                  </a:lnTo>
                  <a:lnTo>
                    <a:pt x="91" y="46"/>
                  </a:lnTo>
                  <a:lnTo>
                    <a:pt x="88" y="54"/>
                  </a:lnTo>
                  <a:lnTo>
                    <a:pt x="31" y="211"/>
                  </a:lnTo>
                  <a:close/>
                  <a:moveTo>
                    <a:pt x="66" y="154"/>
                  </a:moveTo>
                  <a:lnTo>
                    <a:pt x="65" y="154"/>
                  </a:lnTo>
                  <a:lnTo>
                    <a:pt x="65" y="153"/>
                  </a:lnTo>
                  <a:lnTo>
                    <a:pt x="87" y="85"/>
                  </a:lnTo>
                  <a:lnTo>
                    <a:pt x="88" y="82"/>
                  </a:lnTo>
                  <a:lnTo>
                    <a:pt x="89" y="82"/>
                  </a:lnTo>
                  <a:lnTo>
                    <a:pt x="90" y="82"/>
                  </a:lnTo>
                  <a:lnTo>
                    <a:pt x="91" y="85"/>
                  </a:lnTo>
                  <a:lnTo>
                    <a:pt x="115" y="153"/>
                  </a:lnTo>
                  <a:lnTo>
                    <a:pt x="115" y="154"/>
                  </a:lnTo>
                  <a:lnTo>
                    <a:pt x="114" y="154"/>
                  </a:lnTo>
                  <a:lnTo>
                    <a:pt x="66" y="154"/>
                  </a:lnTo>
                  <a:close/>
                </a:path>
              </a:pathLst>
            </a:custGeom>
            <a:solidFill>
              <a:srgbClr val="001C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37" name="Freeform 133"/>
            <p:cNvSpPr>
              <a:spLocks noEditPoints="1"/>
            </p:cNvSpPr>
            <p:nvPr userDrawn="1"/>
          </p:nvSpPr>
          <p:spPr bwMode="auto">
            <a:xfrm>
              <a:off x="2515" y="4001"/>
              <a:ext cx="48" cy="49"/>
            </a:xfrm>
            <a:custGeom>
              <a:avLst/>
              <a:gdLst/>
              <a:ahLst/>
              <a:cxnLst>
                <a:cxn ang="0">
                  <a:pos x="22" y="164"/>
                </a:cxn>
                <a:cxn ang="0">
                  <a:pos x="19" y="182"/>
                </a:cxn>
                <a:cxn ang="0">
                  <a:pos x="14" y="187"/>
                </a:cxn>
                <a:cxn ang="0">
                  <a:pos x="4" y="189"/>
                </a:cxn>
                <a:cxn ang="0">
                  <a:pos x="8" y="192"/>
                </a:cxn>
                <a:cxn ang="0">
                  <a:pos x="63" y="192"/>
                </a:cxn>
                <a:cxn ang="0">
                  <a:pos x="67" y="190"/>
                </a:cxn>
                <a:cxn ang="0">
                  <a:pos x="53" y="187"/>
                </a:cxn>
                <a:cxn ang="0">
                  <a:pos x="47" y="184"/>
                </a:cxn>
                <a:cxn ang="0">
                  <a:pos x="44" y="178"/>
                </a:cxn>
                <a:cxn ang="0">
                  <a:pos x="42" y="151"/>
                </a:cxn>
                <a:cxn ang="0">
                  <a:pos x="43" y="110"/>
                </a:cxn>
                <a:cxn ang="0">
                  <a:pos x="77" y="110"/>
                </a:cxn>
                <a:cxn ang="0">
                  <a:pos x="106" y="150"/>
                </a:cxn>
                <a:cxn ang="0">
                  <a:pos x="132" y="181"/>
                </a:cxn>
                <a:cxn ang="0">
                  <a:pos x="140" y="187"/>
                </a:cxn>
                <a:cxn ang="0">
                  <a:pos x="154" y="191"/>
                </a:cxn>
                <a:cxn ang="0">
                  <a:pos x="184" y="192"/>
                </a:cxn>
                <a:cxn ang="0">
                  <a:pos x="190" y="189"/>
                </a:cxn>
                <a:cxn ang="0">
                  <a:pos x="178" y="187"/>
                </a:cxn>
                <a:cxn ang="0">
                  <a:pos x="166" y="183"/>
                </a:cxn>
                <a:cxn ang="0">
                  <a:pos x="153" y="174"/>
                </a:cxn>
                <a:cxn ang="0">
                  <a:pos x="124" y="141"/>
                </a:cxn>
                <a:cxn ang="0">
                  <a:pos x="110" y="88"/>
                </a:cxn>
                <a:cxn ang="0">
                  <a:pos x="122" y="67"/>
                </a:cxn>
                <a:cxn ang="0">
                  <a:pos x="126" y="46"/>
                </a:cxn>
                <a:cxn ang="0">
                  <a:pos x="122" y="28"/>
                </a:cxn>
                <a:cxn ang="0">
                  <a:pos x="114" y="16"/>
                </a:cxn>
                <a:cxn ang="0">
                  <a:pos x="98" y="6"/>
                </a:cxn>
                <a:cxn ang="0">
                  <a:pos x="74" y="1"/>
                </a:cxn>
                <a:cxn ang="0">
                  <a:pos x="22" y="1"/>
                </a:cxn>
                <a:cxn ang="0">
                  <a:pos x="0" y="1"/>
                </a:cxn>
                <a:cxn ang="0">
                  <a:pos x="1" y="4"/>
                </a:cxn>
                <a:cxn ang="0">
                  <a:pos x="11" y="5"/>
                </a:cxn>
                <a:cxn ang="0">
                  <a:pos x="19" y="9"/>
                </a:cxn>
                <a:cxn ang="0">
                  <a:pos x="22" y="19"/>
                </a:cxn>
                <a:cxn ang="0">
                  <a:pos x="22" y="119"/>
                </a:cxn>
                <a:cxn ang="0">
                  <a:pos x="44" y="10"/>
                </a:cxn>
                <a:cxn ang="0">
                  <a:pos x="61" y="8"/>
                </a:cxn>
                <a:cxn ang="0">
                  <a:pos x="79" y="12"/>
                </a:cxn>
                <a:cxn ang="0">
                  <a:pos x="90" y="19"/>
                </a:cxn>
                <a:cxn ang="0">
                  <a:pos x="98" y="29"/>
                </a:cxn>
                <a:cxn ang="0">
                  <a:pos x="103" y="42"/>
                </a:cxn>
                <a:cxn ang="0">
                  <a:pos x="105" y="59"/>
                </a:cxn>
                <a:cxn ang="0">
                  <a:pos x="102" y="78"/>
                </a:cxn>
                <a:cxn ang="0">
                  <a:pos x="95" y="92"/>
                </a:cxn>
                <a:cxn ang="0">
                  <a:pos x="85" y="100"/>
                </a:cxn>
                <a:cxn ang="0">
                  <a:pos x="70" y="102"/>
                </a:cxn>
                <a:cxn ang="0">
                  <a:pos x="48" y="100"/>
                </a:cxn>
                <a:cxn ang="0">
                  <a:pos x="42" y="95"/>
                </a:cxn>
              </a:cxnLst>
              <a:rect l="0" t="0" r="r" b="b"/>
              <a:pathLst>
                <a:path w="190" h="192">
                  <a:moveTo>
                    <a:pt x="22" y="119"/>
                  </a:moveTo>
                  <a:lnTo>
                    <a:pt x="22" y="151"/>
                  </a:lnTo>
                  <a:lnTo>
                    <a:pt x="22" y="164"/>
                  </a:lnTo>
                  <a:lnTo>
                    <a:pt x="21" y="173"/>
                  </a:lnTo>
                  <a:lnTo>
                    <a:pt x="20" y="178"/>
                  </a:lnTo>
                  <a:lnTo>
                    <a:pt x="19" y="182"/>
                  </a:lnTo>
                  <a:lnTo>
                    <a:pt x="17" y="185"/>
                  </a:lnTo>
                  <a:lnTo>
                    <a:pt x="15" y="186"/>
                  </a:lnTo>
                  <a:lnTo>
                    <a:pt x="14" y="187"/>
                  </a:lnTo>
                  <a:lnTo>
                    <a:pt x="10" y="188"/>
                  </a:lnTo>
                  <a:lnTo>
                    <a:pt x="6" y="188"/>
                  </a:lnTo>
                  <a:lnTo>
                    <a:pt x="4" y="189"/>
                  </a:lnTo>
                  <a:lnTo>
                    <a:pt x="4" y="190"/>
                  </a:lnTo>
                  <a:lnTo>
                    <a:pt x="5" y="191"/>
                  </a:lnTo>
                  <a:lnTo>
                    <a:pt x="8" y="192"/>
                  </a:lnTo>
                  <a:lnTo>
                    <a:pt x="32" y="191"/>
                  </a:lnTo>
                  <a:lnTo>
                    <a:pt x="42" y="191"/>
                  </a:lnTo>
                  <a:lnTo>
                    <a:pt x="63" y="192"/>
                  </a:lnTo>
                  <a:lnTo>
                    <a:pt x="66" y="191"/>
                  </a:lnTo>
                  <a:lnTo>
                    <a:pt x="66" y="190"/>
                  </a:lnTo>
                  <a:lnTo>
                    <a:pt x="67" y="190"/>
                  </a:lnTo>
                  <a:lnTo>
                    <a:pt x="66" y="189"/>
                  </a:lnTo>
                  <a:lnTo>
                    <a:pt x="65" y="188"/>
                  </a:lnTo>
                  <a:lnTo>
                    <a:pt x="53" y="187"/>
                  </a:lnTo>
                  <a:lnTo>
                    <a:pt x="51" y="186"/>
                  </a:lnTo>
                  <a:lnTo>
                    <a:pt x="49" y="185"/>
                  </a:lnTo>
                  <a:lnTo>
                    <a:pt x="47" y="184"/>
                  </a:lnTo>
                  <a:lnTo>
                    <a:pt x="46" y="182"/>
                  </a:lnTo>
                  <a:lnTo>
                    <a:pt x="45" y="181"/>
                  </a:lnTo>
                  <a:lnTo>
                    <a:pt x="44" y="178"/>
                  </a:lnTo>
                  <a:lnTo>
                    <a:pt x="44" y="173"/>
                  </a:lnTo>
                  <a:lnTo>
                    <a:pt x="43" y="164"/>
                  </a:lnTo>
                  <a:lnTo>
                    <a:pt x="42" y="151"/>
                  </a:lnTo>
                  <a:lnTo>
                    <a:pt x="42" y="119"/>
                  </a:lnTo>
                  <a:lnTo>
                    <a:pt x="42" y="112"/>
                  </a:lnTo>
                  <a:lnTo>
                    <a:pt x="43" y="110"/>
                  </a:lnTo>
                  <a:lnTo>
                    <a:pt x="44" y="110"/>
                  </a:lnTo>
                  <a:lnTo>
                    <a:pt x="75" y="110"/>
                  </a:lnTo>
                  <a:lnTo>
                    <a:pt x="77" y="110"/>
                  </a:lnTo>
                  <a:lnTo>
                    <a:pt x="78" y="112"/>
                  </a:lnTo>
                  <a:lnTo>
                    <a:pt x="90" y="128"/>
                  </a:lnTo>
                  <a:lnTo>
                    <a:pt x="106" y="150"/>
                  </a:lnTo>
                  <a:lnTo>
                    <a:pt x="115" y="163"/>
                  </a:lnTo>
                  <a:lnTo>
                    <a:pt x="124" y="173"/>
                  </a:lnTo>
                  <a:lnTo>
                    <a:pt x="132" y="181"/>
                  </a:lnTo>
                  <a:lnTo>
                    <a:pt x="134" y="183"/>
                  </a:lnTo>
                  <a:lnTo>
                    <a:pt x="136" y="184"/>
                  </a:lnTo>
                  <a:lnTo>
                    <a:pt x="140" y="187"/>
                  </a:lnTo>
                  <a:lnTo>
                    <a:pt x="145" y="189"/>
                  </a:lnTo>
                  <a:lnTo>
                    <a:pt x="150" y="190"/>
                  </a:lnTo>
                  <a:lnTo>
                    <a:pt x="154" y="191"/>
                  </a:lnTo>
                  <a:lnTo>
                    <a:pt x="157" y="191"/>
                  </a:lnTo>
                  <a:lnTo>
                    <a:pt x="167" y="192"/>
                  </a:lnTo>
                  <a:lnTo>
                    <a:pt x="184" y="192"/>
                  </a:lnTo>
                  <a:lnTo>
                    <a:pt x="189" y="191"/>
                  </a:lnTo>
                  <a:lnTo>
                    <a:pt x="190" y="190"/>
                  </a:lnTo>
                  <a:lnTo>
                    <a:pt x="190" y="189"/>
                  </a:lnTo>
                  <a:lnTo>
                    <a:pt x="188" y="188"/>
                  </a:lnTo>
                  <a:lnTo>
                    <a:pt x="184" y="188"/>
                  </a:lnTo>
                  <a:lnTo>
                    <a:pt x="178" y="187"/>
                  </a:lnTo>
                  <a:lnTo>
                    <a:pt x="176" y="187"/>
                  </a:lnTo>
                  <a:lnTo>
                    <a:pt x="173" y="186"/>
                  </a:lnTo>
                  <a:lnTo>
                    <a:pt x="166" y="183"/>
                  </a:lnTo>
                  <a:lnTo>
                    <a:pt x="162" y="181"/>
                  </a:lnTo>
                  <a:lnTo>
                    <a:pt x="157" y="178"/>
                  </a:lnTo>
                  <a:lnTo>
                    <a:pt x="153" y="174"/>
                  </a:lnTo>
                  <a:lnTo>
                    <a:pt x="148" y="169"/>
                  </a:lnTo>
                  <a:lnTo>
                    <a:pt x="136" y="156"/>
                  </a:lnTo>
                  <a:lnTo>
                    <a:pt x="124" y="141"/>
                  </a:lnTo>
                  <a:lnTo>
                    <a:pt x="95" y="104"/>
                  </a:lnTo>
                  <a:lnTo>
                    <a:pt x="103" y="96"/>
                  </a:lnTo>
                  <a:lnTo>
                    <a:pt x="110" y="88"/>
                  </a:lnTo>
                  <a:lnTo>
                    <a:pt x="115" y="81"/>
                  </a:lnTo>
                  <a:lnTo>
                    <a:pt x="119" y="74"/>
                  </a:lnTo>
                  <a:lnTo>
                    <a:pt x="122" y="67"/>
                  </a:lnTo>
                  <a:lnTo>
                    <a:pt x="124" y="60"/>
                  </a:lnTo>
                  <a:lnTo>
                    <a:pt x="125" y="53"/>
                  </a:lnTo>
                  <a:lnTo>
                    <a:pt x="126" y="46"/>
                  </a:lnTo>
                  <a:lnTo>
                    <a:pt x="125" y="39"/>
                  </a:lnTo>
                  <a:lnTo>
                    <a:pt x="124" y="34"/>
                  </a:lnTo>
                  <a:lnTo>
                    <a:pt x="122" y="28"/>
                  </a:lnTo>
                  <a:lnTo>
                    <a:pt x="119" y="24"/>
                  </a:lnTo>
                  <a:lnTo>
                    <a:pt x="117" y="20"/>
                  </a:lnTo>
                  <a:lnTo>
                    <a:pt x="114" y="16"/>
                  </a:lnTo>
                  <a:lnTo>
                    <a:pt x="108" y="11"/>
                  </a:lnTo>
                  <a:lnTo>
                    <a:pt x="103" y="8"/>
                  </a:lnTo>
                  <a:lnTo>
                    <a:pt x="98" y="6"/>
                  </a:lnTo>
                  <a:lnTo>
                    <a:pt x="92" y="4"/>
                  </a:lnTo>
                  <a:lnTo>
                    <a:pt x="86" y="2"/>
                  </a:lnTo>
                  <a:lnTo>
                    <a:pt x="74" y="1"/>
                  </a:lnTo>
                  <a:lnTo>
                    <a:pt x="62" y="0"/>
                  </a:lnTo>
                  <a:lnTo>
                    <a:pt x="33" y="1"/>
                  </a:lnTo>
                  <a:lnTo>
                    <a:pt x="22" y="1"/>
                  </a:lnTo>
                  <a:lnTo>
                    <a:pt x="4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4"/>
                  </a:lnTo>
                  <a:lnTo>
                    <a:pt x="7" y="4"/>
                  </a:lnTo>
                  <a:lnTo>
                    <a:pt x="11" y="5"/>
                  </a:lnTo>
                  <a:lnTo>
                    <a:pt x="14" y="5"/>
                  </a:lnTo>
                  <a:lnTo>
                    <a:pt x="16" y="6"/>
                  </a:lnTo>
                  <a:lnTo>
                    <a:pt x="19" y="9"/>
                  </a:lnTo>
                  <a:lnTo>
                    <a:pt x="21" y="13"/>
                  </a:lnTo>
                  <a:lnTo>
                    <a:pt x="21" y="16"/>
                  </a:lnTo>
                  <a:lnTo>
                    <a:pt x="22" y="19"/>
                  </a:lnTo>
                  <a:lnTo>
                    <a:pt x="22" y="34"/>
                  </a:lnTo>
                  <a:lnTo>
                    <a:pt x="22" y="73"/>
                  </a:lnTo>
                  <a:lnTo>
                    <a:pt x="22" y="119"/>
                  </a:lnTo>
                  <a:close/>
                  <a:moveTo>
                    <a:pt x="42" y="13"/>
                  </a:moveTo>
                  <a:lnTo>
                    <a:pt x="43" y="11"/>
                  </a:lnTo>
                  <a:lnTo>
                    <a:pt x="44" y="10"/>
                  </a:lnTo>
                  <a:lnTo>
                    <a:pt x="47" y="9"/>
                  </a:lnTo>
                  <a:lnTo>
                    <a:pt x="51" y="9"/>
                  </a:lnTo>
                  <a:lnTo>
                    <a:pt x="61" y="8"/>
                  </a:lnTo>
                  <a:lnTo>
                    <a:pt x="71" y="9"/>
                  </a:lnTo>
                  <a:lnTo>
                    <a:pt x="75" y="10"/>
                  </a:lnTo>
                  <a:lnTo>
                    <a:pt x="79" y="12"/>
                  </a:lnTo>
                  <a:lnTo>
                    <a:pt x="83" y="14"/>
                  </a:lnTo>
                  <a:lnTo>
                    <a:pt x="87" y="16"/>
                  </a:lnTo>
                  <a:lnTo>
                    <a:pt x="90" y="19"/>
                  </a:lnTo>
                  <a:lnTo>
                    <a:pt x="93" y="22"/>
                  </a:lnTo>
                  <a:lnTo>
                    <a:pt x="96" y="25"/>
                  </a:lnTo>
                  <a:lnTo>
                    <a:pt x="98" y="29"/>
                  </a:lnTo>
                  <a:lnTo>
                    <a:pt x="100" y="33"/>
                  </a:lnTo>
                  <a:lnTo>
                    <a:pt x="102" y="38"/>
                  </a:lnTo>
                  <a:lnTo>
                    <a:pt x="103" y="42"/>
                  </a:lnTo>
                  <a:lnTo>
                    <a:pt x="104" y="48"/>
                  </a:lnTo>
                  <a:lnTo>
                    <a:pt x="104" y="53"/>
                  </a:lnTo>
                  <a:lnTo>
                    <a:pt x="105" y="59"/>
                  </a:lnTo>
                  <a:lnTo>
                    <a:pt x="104" y="66"/>
                  </a:lnTo>
                  <a:lnTo>
                    <a:pt x="103" y="72"/>
                  </a:lnTo>
                  <a:lnTo>
                    <a:pt x="102" y="78"/>
                  </a:lnTo>
                  <a:lnTo>
                    <a:pt x="100" y="83"/>
                  </a:lnTo>
                  <a:lnTo>
                    <a:pt x="98" y="88"/>
                  </a:lnTo>
                  <a:lnTo>
                    <a:pt x="95" y="92"/>
                  </a:lnTo>
                  <a:lnTo>
                    <a:pt x="92" y="95"/>
                  </a:lnTo>
                  <a:lnTo>
                    <a:pt x="89" y="97"/>
                  </a:lnTo>
                  <a:lnTo>
                    <a:pt x="85" y="100"/>
                  </a:lnTo>
                  <a:lnTo>
                    <a:pt x="80" y="101"/>
                  </a:lnTo>
                  <a:lnTo>
                    <a:pt x="75" y="102"/>
                  </a:lnTo>
                  <a:lnTo>
                    <a:pt x="70" y="102"/>
                  </a:lnTo>
                  <a:lnTo>
                    <a:pt x="62" y="102"/>
                  </a:lnTo>
                  <a:lnTo>
                    <a:pt x="54" y="101"/>
                  </a:lnTo>
                  <a:lnTo>
                    <a:pt x="48" y="100"/>
                  </a:lnTo>
                  <a:lnTo>
                    <a:pt x="44" y="98"/>
                  </a:lnTo>
                  <a:lnTo>
                    <a:pt x="43" y="97"/>
                  </a:lnTo>
                  <a:lnTo>
                    <a:pt x="42" y="95"/>
                  </a:lnTo>
                  <a:lnTo>
                    <a:pt x="42" y="13"/>
                  </a:lnTo>
                  <a:close/>
                </a:path>
              </a:pathLst>
            </a:custGeom>
            <a:solidFill>
              <a:srgbClr val="001C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38" name="Freeform 134"/>
            <p:cNvSpPr>
              <a:spLocks/>
            </p:cNvSpPr>
            <p:nvPr userDrawn="1"/>
          </p:nvSpPr>
          <p:spPr bwMode="auto">
            <a:xfrm>
              <a:off x="2570" y="4001"/>
              <a:ext cx="64" cy="49"/>
            </a:xfrm>
            <a:custGeom>
              <a:avLst/>
              <a:gdLst/>
              <a:ahLst/>
              <a:cxnLst>
                <a:cxn ang="0">
                  <a:pos x="202" y="1"/>
                </a:cxn>
                <a:cxn ang="0">
                  <a:pos x="200" y="0"/>
                </a:cxn>
                <a:cxn ang="0">
                  <a:pos x="197" y="1"/>
                </a:cxn>
                <a:cxn ang="0">
                  <a:pos x="122" y="163"/>
                </a:cxn>
                <a:cxn ang="0">
                  <a:pos x="43" y="1"/>
                </a:cxn>
                <a:cxn ang="0">
                  <a:pos x="40" y="0"/>
                </a:cxn>
                <a:cxn ang="0">
                  <a:pos x="38" y="4"/>
                </a:cxn>
                <a:cxn ang="0">
                  <a:pos x="19" y="176"/>
                </a:cxn>
                <a:cxn ang="0">
                  <a:pos x="18" y="183"/>
                </a:cxn>
                <a:cxn ang="0">
                  <a:pos x="15" y="188"/>
                </a:cxn>
                <a:cxn ang="0">
                  <a:pos x="13" y="189"/>
                </a:cxn>
                <a:cxn ang="0">
                  <a:pos x="6" y="191"/>
                </a:cxn>
                <a:cxn ang="0">
                  <a:pos x="1" y="191"/>
                </a:cxn>
                <a:cxn ang="0">
                  <a:pos x="0" y="193"/>
                </a:cxn>
                <a:cxn ang="0">
                  <a:pos x="4" y="195"/>
                </a:cxn>
                <a:cxn ang="0">
                  <a:pos x="35" y="194"/>
                </a:cxn>
                <a:cxn ang="0">
                  <a:pos x="52" y="194"/>
                </a:cxn>
                <a:cxn ang="0">
                  <a:pos x="53" y="192"/>
                </a:cxn>
                <a:cxn ang="0">
                  <a:pos x="51" y="191"/>
                </a:cxn>
                <a:cxn ang="0">
                  <a:pos x="42" y="190"/>
                </a:cxn>
                <a:cxn ang="0">
                  <a:pos x="37" y="187"/>
                </a:cxn>
                <a:cxn ang="0">
                  <a:pos x="35" y="182"/>
                </a:cxn>
                <a:cxn ang="0">
                  <a:pos x="46" y="51"/>
                </a:cxn>
                <a:cxn ang="0">
                  <a:pos x="63" y="88"/>
                </a:cxn>
                <a:cxn ang="0">
                  <a:pos x="109" y="182"/>
                </a:cxn>
                <a:cxn ang="0">
                  <a:pos x="116" y="194"/>
                </a:cxn>
                <a:cxn ang="0">
                  <a:pos x="119" y="194"/>
                </a:cxn>
                <a:cxn ang="0">
                  <a:pos x="125" y="181"/>
                </a:cxn>
                <a:cxn ang="0">
                  <a:pos x="188" y="49"/>
                </a:cxn>
                <a:cxn ang="0">
                  <a:pos x="200" y="186"/>
                </a:cxn>
                <a:cxn ang="0">
                  <a:pos x="199" y="189"/>
                </a:cxn>
                <a:cxn ang="0">
                  <a:pos x="197" y="191"/>
                </a:cxn>
                <a:cxn ang="0">
                  <a:pos x="201" y="193"/>
                </a:cxn>
                <a:cxn ang="0">
                  <a:pos x="214" y="194"/>
                </a:cxn>
                <a:cxn ang="0">
                  <a:pos x="247" y="195"/>
                </a:cxn>
                <a:cxn ang="0">
                  <a:pos x="252" y="193"/>
                </a:cxn>
                <a:cxn ang="0">
                  <a:pos x="252" y="191"/>
                </a:cxn>
                <a:cxn ang="0">
                  <a:pos x="244" y="191"/>
                </a:cxn>
                <a:cxn ang="0">
                  <a:pos x="234" y="189"/>
                </a:cxn>
                <a:cxn ang="0">
                  <a:pos x="227" y="184"/>
                </a:cxn>
                <a:cxn ang="0">
                  <a:pos x="223" y="178"/>
                </a:cxn>
                <a:cxn ang="0">
                  <a:pos x="221" y="170"/>
                </a:cxn>
                <a:cxn ang="0">
                  <a:pos x="203" y="7"/>
                </a:cxn>
              </a:cxnLst>
              <a:rect l="0" t="0" r="r" b="b"/>
              <a:pathLst>
                <a:path w="252" h="195">
                  <a:moveTo>
                    <a:pt x="203" y="7"/>
                  </a:moveTo>
                  <a:lnTo>
                    <a:pt x="202" y="1"/>
                  </a:lnTo>
                  <a:lnTo>
                    <a:pt x="201" y="0"/>
                  </a:lnTo>
                  <a:lnTo>
                    <a:pt x="200" y="0"/>
                  </a:lnTo>
                  <a:lnTo>
                    <a:pt x="198" y="0"/>
                  </a:lnTo>
                  <a:lnTo>
                    <a:pt x="197" y="1"/>
                  </a:lnTo>
                  <a:lnTo>
                    <a:pt x="196" y="4"/>
                  </a:lnTo>
                  <a:lnTo>
                    <a:pt x="122" y="163"/>
                  </a:lnTo>
                  <a:lnTo>
                    <a:pt x="45" y="4"/>
                  </a:lnTo>
                  <a:lnTo>
                    <a:pt x="43" y="1"/>
                  </a:lnTo>
                  <a:lnTo>
                    <a:pt x="41" y="0"/>
                  </a:lnTo>
                  <a:lnTo>
                    <a:pt x="40" y="0"/>
                  </a:lnTo>
                  <a:lnTo>
                    <a:pt x="39" y="1"/>
                  </a:lnTo>
                  <a:lnTo>
                    <a:pt x="38" y="4"/>
                  </a:lnTo>
                  <a:lnTo>
                    <a:pt x="20" y="169"/>
                  </a:lnTo>
                  <a:lnTo>
                    <a:pt x="19" y="176"/>
                  </a:lnTo>
                  <a:lnTo>
                    <a:pt x="19" y="180"/>
                  </a:lnTo>
                  <a:lnTo>
                    <a:pt x="18" y="183"/>
                  </a:lnTo>
                  <a:lnTo>
                    <a:pt x="17" y="186"/>
                  </a:lnTo>
                  <a:lnTo>
                    <a:pt x="15" y="188"/>
                  </a:lnTo>
                  <a:lnTo>
                    <a:pt x="14" y="189"/>
                  </a:lnTo>
                  <a:lnTo>
                    <a:pt x="13" y="189"/>
                  </a:lnTo>
                  <a:lnTo>
                    <a:pt x="10" y="190"/>
                  </a:lnTo>
                  <a:lnTo>
                    <a:pt x="6" y="191"/>
                  </a:lnTo>
                  <a:lnTo>
                    <a:pt x="3" y="191"/>
                  </a:lnTo>
                  <a:lnTo>
                    <a:pt x="1" y="191"/>
                  </a:lnTo>
                  <a:lnTo>
                    <a:pt x="0" y="192"/>
                  </a:lnTo>
                  <a:lnTo>
                    <a:pt x="0" y="193"/>
                  </a:lnTo>
                  <a:lnTo>
                    <a:pt x="1" y="194"/>
                  </a:lnTo>
                  <a:lnTo>
                    <a:pt x="4" y="195"/>
                  </a:lnTo>
                  <a:lnTo>
                    <a:pt x="26" y="194"/>
                  </a:lnTo>
                  <a:lnTo>
                    <a:pt x="35" y="194"/>
                  </a:lnTo>
                  <a:lnTo>
                    <a:pt x="49" y="195"/>
                  </a:lnTo>
                  <a:lnTo>
                    <a:pt x="52" y="194"/>
                  </a:lnTo>
                  <a:lnTo>
                    <a:pt x="53" y="193"/>
                  </a:lnTo>
                  <a:lnTo>
                    <a:pt x="53" y="192"/>
                  </a:lnTo>
                  <a:lnTo>
                    <a:pt x="53" y="191"/>
                  </a:lnTo>
                  <a:lnTo>
                    <a:pt x="51" y="191"/>
                  </a:lnTo>
                  <a:lnTo>
                    <a:pt x="48" y="191"/>
                  </a:lnTo>
                  <a:lnTo>
                    <a:pt x="42" y="190"/>
                  </a:lnTo>
                  <a:lnTo>
                    <a:pt x="39" y="189"/>
                  </a:lnTo>
                  <a:lnTo>
                    <a:pt x="37" y="187"/>
                  </a:lnTo>
                  <a:lnTo>
                    <a:pt x="36" y="185"/>
                  </a:lnTo>
                  <a:lnTo>
                    <a:pt x="35" y="182"/>
                  </a:lnTo>
                  <a:lnTo>
                    <a:pt x="36" y="169"/>
                  </a:lnTo>
                  <a:lnTo>
                    <a:pt x="46" y="51"/>
                  </a:lnTo>
                  <a:lnTo>
                    <a:pt x="47" y="51"/>
                  </a:lnTo>
                  <a:lnTo>
                    <a:pt x="63" y="88"/>
                  </a:lnTo>
                  <a:lnTo>
                    <a:pt x="80" y="124"/>
                  </a:lnTo>
                  <a:lnTo>
                    <a:pt x="109" y="182"/>
                  </a:lnTo>
                  <a:lnTo>
                    <a:pt x="114" y="192"/>
                  </a:lnTo>
                  <a:lnTo>
                    <a:pt x="116" y="194"/>
                  </a:lnTo>
                  <a:lnTo>
                    <a:pt x="117" y="194"/>
                  </a:lnTo>
                  <a:lnTo>
                    <a:pt x="119" y="194"/>
                  </a:lnTo>
                  <a:lnTo>
                    <a:pt x="120" y="192"/>
                  </a:lnTo>
                  <a:lnTo>
                    <a:pt x="125" y="181"/>
                  </a:lnTo>
                  <a:lnTo>
                    <a:pt x="187" y="49"/>
                  </a:lnTo>
                  <a:lnTo>
                    <a:pt x="188" y="49"/>
                  </a:lnTo>
                  <a:lnTo>
                    <a:pt x="200" y="180"/>
                  </a:lnTo>
                  <a:lnTo>
                    <a:pt x="200" y="186"/>
                  </a:lnTo>
                  <a:lnTo>
                    <a:pt x="200" y="188"/>
                  </a:lnTo>
                  <a:lnTo>
                    <a:pt x="199" y="189"/>
                  </a:lnTo>
                  <a:lnTo>
                    <a:pt x="198" y="189"/>
                  </a:lnTo>
                  <a:lnTo>
                    <a:pt x="197" y="191"/>
                  </a:lnTo>
                  <a:lnTo>
                    <a:pt x="198" y="192"/>
                  </a:lnTo>
                  <a:lnTo>
                    <a:pt x="201" y="193"/>
                  </a:lnTo>
                  <a:lnTo>
                    <a:pt x="204" y="193"/>
                  </a:lnTo>
                  <a:lnTo>
                    <a:pt x="214" y="194"/>
                  </a:lnTo>
                  <a:lnTo>
                    <a:pt x="227" y="194"/>
                  </a:lnTo>
                  <a:lnTo>
                    <a:pt x="247" y="195"/>
                  </a:lnTo>
                  <a:lnTo>
                    <a:pt x="251" y="194"/>
                  </a:lnTo>
                  <a:lnTo>
                    <a:pt x="252" y="193"/>
                  </a:lnTo>
                  <a:lnTo>
                    <a:pt x="252" y="192"/>
                  </a:lnTo>
                  <a:lnTo>
                    <a:pt x="252" y="191"/>
                  </a:lnTo>
                  <a:lnTo>
                    <a:pt x="250" y="191"/>
                  </a:lnTo>
                  <a:lnTo>
                    <a:pt x="244" y="191"/>
                  </a:lnTo>
                  <a:lnTo>
                    <a:pt x="239" y="190"/>
                  </a:lnTo>
                  <a:lnTo>
                    <a:pt x="234" y="189"/>
                  </a:lnTo>
                  <a:lnTo>
                    <a:pt x="229" y="187"/>
                  </a:lnTo>
                  <a:lnTo>
                    <a:pt x="227" y="184"/>
                  </a:lnTo>
                  <a:lnTo>
                    <a:pt x="224" y="181"/>
                  </a:lnTo>
                  <a:lnTo>
                    <a:pt x="223" y="178"/>
                  </a:lnTo>
                  <a:lnTo>
                    <a:pt x="221" y="174"/>
                  </a:lnTo>
                  <a:lnTo>
                    <a:pt x="221" y="170"/>
                  </a:lnTo>
                  <a:lnTo>
                    <a:pt x="220" y="162"/>
                  </a:lnTo>
                  <a:lnTo>
                    <a:pt x="203" y="7"/>
                  </a:lnTo>
                  <a:close/>
                </a:path>
              </a:pathLst>
            </a:custGeom>
            <a:solidFill>
              <a:srgbClr val="001C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39" name="Freeform 135"/>
            <p:cNvSpPr>
              <a:spLocks noEditPoints="1"/>
            </p:cNvSpPr>
            <p:nvPr userDrawn="1"/>
          </p:nvSpPr>
          <p:spPr bwMode="auto">
            <a:xfrm>
              <a:off x="2641" y="3989"/>
              <a:ext cx="49" cy="61"/>
            </a:xfrm>
            <a:custGeom>
              <a:avLst/>
              <a:gdLst/>
              <a:ahLst/>
              <a:cxnLst>
                <a:cxn ang="0">
                  <a:pos x="126" y="0"/>
                </a:cxn>
                <a:cxn ang="0">
                  <a:pos x="123" y="1"/>
                </a:cxn>
                <a:cxn ang="0">
                  <a:pos x="104" y="12"/>
                </a:cxn>
                <a:cxn ang="0">
                  <a:pos x="84" y="24"/>
                </a:cxn>
                <a:cxn ang="0">
                  <a:pos x="82" y="26"/>
                </a:cxn>
                <a:cxn ang="0">
                  <a:pos x="83" y="28"/>
                </a:cxn>
                <a:cxn ang="0">
                  <a:pos x="105" y="21"/>
                </a:cxn>
                <a:cxn ang="0">
                  <a:pos x="125" y="16"/>
                </a:cxn>
                <a:cxn ang="0">
                  <a:pos x="133" y="16"/>
                </a:cxn>
                <a:cxn ang="0">
                  <a:pos x="134" y="15"/>
                </a:cxn>
                <a:cxn ang="0">
                  <a:pos x="130" y="7"/>
                </a:cxn>
                <a:cxn ang="0">
                  <a:pos x="31" y="211"/>
                </a:cxn>
                <a:cxn ang="0">
                  <a:pos x="25" y="223"/>
                </a:cxn>
                <a:cxn ang="0">
                  <a:pos x="21" y="230"/>
                </a:cxn>
                <a:cxn ang="0">
                  <a:pos x="14" y="234"/>
                </a:cxn>
                <a:cxn ang="0">
                  <a:pos x="3" y="235"/>
                </a:cxn>
                <a:cxn ang="0">
                  <a:pos x="1" y="236"/>
                </a:cxn>
                <a:cxn ang="0">
                  <a:pos x="1" y="237"/>
                </a:cxn>
                <a:cxn ang="0">
                  <a:pos x="5" y="239"/>
                </a:cxn>
                <a:cxn ang="0">
                  <a:pos x="34" y="238"/>
                </a:cxn>
                <a:cxn ang="0">
                  <a:pos x="56" y="238"/>
                </a:cxn>
                <a:cxn ang="0">
                  <a:pos x="56" y="235"/>
                </a:cxn>
                <a:cxn ang="0">
                  <a:pos x="52" y="235"/>
                </a:cxn>
                <a:cxn ang="0">
                  <a:pos x="46" y="233"/>
                </a:cxn>
                <a:cxn ang="0">
                  <a:pos x="43" y="231"/>
                </a:cxn>
                <a:cxn ang="0">
                  <a:pos x="42" y="228"/>
                </a:cxn>
                <a:cxn ang="0">
                  <a:pos x="43" y="220"/>
                </a:cxn>
                <a:cxn ang="0">
                  <a:pos x="61" y="166"/>
                </a:cxn>
                <a:cxn ang="0">
                  <a:pos x="64" y="164"/>
                </a:cxn>
                <a:cxn ang="0">
                  <a:pos x="119" y="165"/>
                </a:cxn>
                <a:cxn ang="0">
                  <a:pos x="143" y="228"/>
                </a:cxn>
                <a:cxn ang="0">
                  <a:pos x="144" y="230"/>
                </a:cxn>
                <a:cxn ang="0">
                  <a:pos x="143" y="234"/>
                </a:cxn>
                <a:cxn ang="0">
                  <a:pos x="141" y="235"/>
                </a:cxn>
                <a:cxn ang="0">
                  <a:pos x="141" y="237"/>
                </a:cxn>
                <a:cxn ang="0">
                  <a:pos x="148" y="238"/>
                </a:cxn>
                <a:cxn ang="0">
                  <a:pos x="187" y="239"/>
                </a:cxn>
                <a:cxn ang="0">
                  <a:pos x="192" y="237"/>
                </a:cxn>
                <a:cxn ang="0">
                  <a:pos x="191" y="235"/>
                </a:cxn>
                <a:cxn ang="0">
                  <a:pos x="185" y="235"/>
                </a:cxn>
                <a:cxn ang="0">
                  <a:pos x="180" y="234"/>
                </a:cxn>
                <a:cxn ang="0">
                  <a:pos x="173" y="230"/>
                </a:cxn>
                <a:cxn ang="0">
                  <a:pos x="167" y="224"/>
                </a:cxn>
                <a:cxn ang="0">
                  <a:pos x="161" y="213"/>
                </a:cxn>
                <a:cxn ang="0">
                  <a:pos x="143" y="167"/>
                </a:cxn>
                <a:cxn ang="0">
                  <a:pos x="99" y="53"/>
                </a:cxn>
                <a:cxn ang="0">
                  <a:pos x="95" y="44"/>
                </a:cxn>
                <a:cxn ang="0">
                  <a:pos x="93" y="44"/>
                </a:cxn>
                <a:cxn ang="0">
                  <a:pos x="88" y="54"/>
                </a:cxn>
                <a:cxn ang="0">
                  <a:pos x="66" y="154"/>
                </a:cxn>
                <a:cxn ang="0">
                  <a:pos x="66" y="153"/>
                </a:cxn>
                <a:cxn ang="0">
                  <a:pos x="89" y="82"/>
                </a:cxn>
                <a:cxn ang="0">
                  <a:pos x="91" y="82"/>
                </a:cxn>
                <a:cxn ang="0">
                  <a:pos x="115" y="153"/>
                </a:cxn>
                <a:cxn ang="0">
                  <a:pos x="114" y="154"/>
                </a:cxn>
              </a:cxnLst>
              <a:rect l="0" t="0" r="r" b="b"/>
              <a:pathLst>
                <a:path w="192" h="239">
                  <a:moveTo>
                    <a:pt x="127" y="2"/>
                  </a:moveTo>
                  <a:lnTo>
                    <a:pt x="126" y="0"/>
                  </a:lnTo>
                  <a:lnTo>
                    <a:pt x="125" y="0"/>
                  </a:lnTo>
                  <a:lnTo>
                    <a:pt x="123" y="1"/>
                  </a:lnTo>
                  <a:lnTo>
                    <a:pt x="118" y="3"/>
                  </a:lnTo>
                  <a:lnTo>
                    <a:pt x="104" y="12"/>
                  </a:lnTo>
                  <a:lnTo>
                    <a:pt x="93" y="19"/>
                  </a:lnTo>
                  <a:lnTo>
                    <a:pt x="84" y="24"/>
                  </a:lnTo>
                  <a:lnTo>
                    <a:pt x="82" y="25"/>
                  </a:lnTo>
                  <a:lnTo>
                    <a:pt x="82" y="26"/>
                  </a:lnTo>
                  <a:lnTo>
                    <a:pt x="82" y="28"/>
                  </a:lnTo>
                  <a:lnTo>
                    <a:pt x="83" y="28"/>
                  </a:lnTo>
                  <a:lnTo>
                    <a:pt x="87" y="27"/>
                  </a:lnTo>
                  <a:lnTo>
                    <a:pt x="105" y="21"/>
                  </a:lnTo>
                  <a:lnTo>
                    <a:pt x="115" y="18"/>
                  </a:lnTo>
                  <a:lnTo>
                    <a:pt x="125" y="16"/>
                  </a:lnTo>
                  <a:lnTo>
                    <a:pt x="130" y="16"/>
                  </a:lnTo>
                  <a:lnTo>
                    <a:pt x="133" y="16"/>
                  </a:lnTo>
                  <a:lnTo>
                    <a:pt x="134" y="16"/>
                  </a:lnTo>
                  <a:lnTo>
                    <a:pt x="134" y="15"/>
                  </a:lnTo>
                  <a:lnTo>
                    <a:pt x="134" y="13"/>
                  </a:lnTo>
                  <a:lnTo>
                    <a:pt x="130" y="7"/>
                  </a:lnTo>
                  <a:lnTo>
                    <a:pt x="127" y="2"/>
                  </a:lnTo>
                  <a:close/>
                  <a:moveTo>
                    <a:pt x="31" y="211"/>
                  </a:moveTo>
                  <a:lnTo>
                    <a:pt x="28" y="220"/>
                  </a:lnTo>
                  <a:lnTo>
                    <a:pt x="25" y="223"/>
                  </a:lnTo>
                  <a:lnTo>
                    <a:pt x="23" y="227"/>
                  </a:lnTo>
                  <a:lnTo>
                    <a:pt x="21" y="230"/>
                  </a:lnTo>
                  <a:lnTo>
                    <a:pt x="18" y="232"/>
                  </a:lnTo>
                  <a:lnTo>
                    <a:pt x="14" y="234"/>
                  </a:lnTo>
                  <a:lnTo>
                    <a:pt x="10" y="235"/>
                  </a:lnTo>
                  <a:lnTo>
                    <a:pt x="3" y="235"/>
                  </a:lnTo>
                  <a:lnTo>
                    <a:pt x="1" y="235"/>
                  </a:lnTo>
                  <a:lnTo>
                    <a:pt x="1" y="236"/>
                  </a:lnTo>
                  <a:lnTo>
                    <a:pt x="0" y="237"/>
                  </a:lnTo>
                  <a:lnTo>
                    <a:pt x="1" y="237"/>
                  </a:lnTo>
                  <a:lnTo>
                    <a:pt x="2" y="238"/>
                  </a:lnTo>
                  <a:lnTo>
                    <a:pt x="5" y="239"/>
                  </a:lnTo>
                  <a:lnTo>
                    <a:pt x="23" y="238"/>
                  </a:lnTo>
                  <a:lnTo>
                    <a:pt x="34" y="238"/>
                  </a:lnTo>
                  <a:lnTo>
                    <a:pt x="53" y="239"/>
                  </a:lnTo>
                  <a:lnTo>
                    <a:pt x="56" y="238"/>
                  </a:lnTo>
                  <a:lnTo>
                    <a:pt x="57" y="237"/>
                  </a:lnTo>
                  <a:lnTo>
                    <a:pt x="56" y="235"/>
                  </a:lnTo>
                  <a:lnTo>
                    <a:pt x="55" y="235"/>
                  </a:lnTo>
                  <a:lnTo>
                    <a:pt x="52" y="235"/>
                  </a:lnTo>
                  <a:lnTo>
                    <a:pt x="49" y="235"/>
                  </a:lnTo>
                  <a:lnTo>
                    <a:pt x="46" y="233"/>
                  </a:lnTo>
                  <a:lnTo>
                    <a:pt x="44" y="232"/>
                  </a:lnTo>
                  <a:lnTo>
                    <a:pt x="43" y="231"/>
                  </a:lnTo>
                  <a:lnTo>
                    <a:pt x="43" y="229"/>
                  </a:lnTo>
                  <a:lnTo>
                    <a:pt x="42" y="228"/>
                  </a:lnTo>
                  <a:lnTo>
                    <a:pt x="43" y="224"/>
                  </a:lnTo>
                  <a:lnTo>
                    <a:pt x="43" y="220"/>
                  </a:lnTo>
                  <a:lnTo>
                    <a:pt x="46" y="211"/>
                  </a:lnTo>
                  <a:lnTo>
                    <a:pt x="61" y="166"/>
                  </a:lnTo>
                  <a:lnTo>
                    <a:pt x="62" y="165"/>
                  </a:lnTo>
                  <a:lnTo>
                    <a:pt x="64" y="164"/>
                  </a:lnTo>
                  <a:lnTo>
                    <a:pt x="118" y="164"/>
                  </a:lnTo>
                  <a:lnTo>
                    <a:pt x="119" y="165"/>
                  </a:lnTo>
                  <a:lnTo>
                    <a:pt x="120" y="166"/>
                  </a:lnTo>
                  <a:lnTo>
                    <a:pt x="143" y="228"/>
                  </a:lnTo>
                  <a:lnTo>
                    <a:pt x="144" y="229"/>
                  </a:lnTo>
                  <a:lnTo>
                    <a:pt x="144" y="230"/>
                  </a:lnTo>
                  <a:lnTo>
                    <a:pt x="144" y="232"/>
                  </a:lnTo>
                  <a:lnTo>
                    <a:pt x="143" y="234"/>
                  </a:lnTo>
                  <a:lnTo>
                    <a:pt x="142" y="235"/>
                  </a:lnTo>
                  <a:lnTo>
                    <a:pt x="141" y="235"/>
                  </a:lnTo>
                  <a:lnTo>
                    <a:pt x="140" y="236"/>
                  </a:lnTo>
                  <a:lnTo>
                    <a:pt x="141" y="237"/>
                  </a:lnTo>
                  <a:lnTo>
                    <a:pt x="142" y="238"/>
                  </a:lnTo>
                  <a:lnTo>
                    <a:pt x="148" y="238"/>
                  </a:lnTo>
                  <a:lnTo>
                    <a:pt x="172" y="238"/>
                  </a:lnTo>
                  <a:lnTo>
                    <a:pt x="187" y="239"/>
                  </a:lnTo>
                  <a:lnTo>
                    <a:pt x="191" y="238"/>
                  </a:lnTo>
                  <a:lnTo>
                    <a:pt x="192" y="237"/>
                  </a:lnTo>
                  <a:lnTo>
                    <a:pt x="192" y="236"/>
                  </a:lnTo>
                  <a:lnTo>
                    <a:pt x="191" y="235"/>
                  </a:lnTo>
                  <a:lnTo>
                    <a:pt x="190" y="235"/>
                  </a:lnTo>
                  <a:lnTo>
                    <a:pt x="185" y="235"/>
                  </a:lnTo>
                  <a:lnTo>
                    <a:pt x="182" y="234"/>
                  </a:lnTo>
                  <a:lnTo>
                    <a:pt x="180" y="234"/>
                  </a:lnTo>
                  <a:lnTo>
                    <a:pt x="175" y="232"/>
                  </a:lnTo>
                  <a:lnTo>
                    <a:pt x="173" y="230"/>
                  </a:lnTo>
                  <a:lnTo>
                    <a:pt x="170" y="227"/>
                  </a:lnTo>
                  <a:lnTo>
                    <a:pt x="167" y="224"/>
                  </a:lnTo>
                  <a:lnTo>
                    <a:pt x="164" y="219"/>
                  </a:lnTo>
                  <a:lnTo>
                    <a:pt x="161" y="213"/>
                  </a:lnTo>
                  <a:lnTo>
                    <a:pt x="158" y="206"/>
                  </a:lnTo>
                  <a:lnTo>
                    <a:pt x="143" y="167"/>
                  </a:lnTo>
                  <a:lnTo>
                    <a:pt x="124" y="118"/>
                  </a:lnTo>
                  <a:lnTo>
                    <a:pt x="99" y="53"/>
                  </a:lnTo>
                  <a:lnTo>
                    <a:pt x="96" y="45"/>
                  </a:lnTo>
                  <a:lnTo>
                    <a:pt x="95" y="44"/>
                  </a:lnTo>
                  <a:lnTo>
                    <a:pt x="94" y="44"/>
                  </a:lnTo>
                  <a:lnTo>
                    <a:pt x="93" y="44"/>
                  </a:lnTo>
                  <a:lnTo>
                    <a:pt x="92" y="46"/>
                  </a:lnTo>
                  <a:lnTo>
                    <a:pt x="88" y="54"/>
                  </a:lnTo>
                  <a:lnTo>
                    <a:pt x="31" y="211"/>
                  </a:lnTo>
                  <a:close/>
                  <a:moveTo>
                    <a:pt x="66" y="154"/>
                  </a:moveTo>
                  <a:lnTo>
                    <a:pt x="65" y="154"/>
                  </a:lnTo>
                  <a:lnTo>
                    <a:pt x="66" y="153"/>
                  </a:lnTo>
                  <a:lnTo>
                    <a:pt x="88" y="85"/>
                  </a:lnTo>
                  <a:lnTo>
                    <a:pt x="89" y="82"/>
                  </a:lnTo>
                  <a:lnTo>
                    <a:pt x="90" y="82"/>
                  </a:lnTo>
                  <a:lnTo>
                    <a:pt x="91" y="82"/>
                  </a:lnTo>
                  <a:lnTo>
                    <a:pt x="91" y="85"/>
                  </a:lnTo>
                  <a:lnTo>
                    <a:pt x="115" y="153"/>
                  </a:lnTo>
                  <a:lnTo>
                    <a:pt x="115" y="154"/>
                  </a:lnTo>
                  <a:lnTo>
                    <a:pt x="114" y="154"/>
                  </a:lnTo>
                  <a:lnTo>
                    <a:pt x="66" y="154"/>
                  </a:lnTo>
                  <a:close/>
                </a:path>
              </a:pathLst>
            </a:custGeom>
            <a:solidFill>
              <a:srgbClr val="001C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40" name="Freeform 136"/>
            <p:cNvSpPr>
              <a:spLocks/>
            </p:cNvSpPr>
            <p:nvPr userDrawn="1"/>
          </p:nvSpPr>
          <p:spPr bwMode="auto">
            <a:xfrm>
              <a:off x="2703" y="4001"/>
              <a:ext cx="32" cy="49"/>
            </a:xfrm>
            <a:custGeom>
              <a:avLst/>
              <a:gdLst/>
              <a:ahLst/>
              <a:cxnLst>
                <a:cxn ang="0">
                  <a:pos x="43" y="34"/>
                </a:cxn>
                <a:cxn ang="0">
                  <a:pos x="44" y="16"/>
                </a:cxn>
                <a:cxn ang="0">
                  <a:pos x="45" y="11"/>
                </a:cxn>
                <a:cxn ang="0">
                  <a:pos x="47" y="7"/>
                </a:cxn>
                <a:cxn ang="0">
                  <a:pos x="51" y="5"/>
                </a:cxn>
                <a:cxn ang="0">
                  <a:pos x="61" y="4"/>
                </a:cxn>
                <a:cxn ang="0">
                  <a:pos x="63" y="3"/>
                </a:cxn>
                <a:cxn ang="0">
                  <a:pos x="63" y="1"/>
                </a:cxn>
                <a:cxn ang="0">
                  <a:pos x="59" y="0"/>
                </a:cxn>
                <a:cxn ang="0">
                  <a:pos x="22" y="1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6" y="4"/>
                </a:cxn>
                <a:cxn ang="0">
                  <a:pos x="13" y="5"/>
                </a:cxn>
                <a:cxn ang="0">
                  <a:pos x="19" y="9"/>
                </a:cxn>
                <a:cxn ang="0">
                  <a:pos x="21" y="16"/>
                </a:cxn>
                <a:cxn ang="0">
                  <a:pos x="22" y="34"/>
                </a:cxn>
                <a:cxn ang="0">
                  <a:pos x="22" y="119"/>
                </a:cxn>
                <a:cxn ang="0">
                  <a:pos x="21" y="164"/>
                </a:cxn>
                <a:cxn ang="0">
                  <a:pos x="20" y="178"/>
                </a:cxn>
                <a:cxn ang="0">
                  <a:pos x="16" y="185"/>
                </a:cxn>
                <a:cxn ang="0">
                  <a:pos x="13" y="187"/>
                </a:cxn>
                <a:cxn ang="0">
                  <a:pos x="6" y="188"/>
                </a:cxn>
                <a:cxn ang="0">
                  <a:pos x="4" y="190"/>
                </a:cxn>
                <a:cxn ang="0">
                  <a:pos x="8" y="192"/>
                </a:cxn>
                <a:cxn ang="0">
                  <a:pos x="58" y="192"/>
                </a:cxn>
                <a:cxn ang="0">
                  <a:pos x="100" y="192"/>
                </a:cxn>
                <a:cxn ang="0">
                  <a:pos x="112" y="191"/>
                </a:cxn>
                <a:cxn ang="0">
                  <a:pos x="114" y="189"/>
                </a:cxn>
                <a:cxn ang="0">
                  <a:pos x="117" y="179"/>
                </a:cxn>
                <a:cxn ang="0">
                  <a:pos x="119" y="160"/>
                </a:cxn>
                <a:cxn ang="0">
                  <a:pos x="118" y="157"/>
                </a:cxn>
                <a:cxn ang="0">
                  <a:pos x="116" y="157"/>
                </a:cxn>
                <a:cxn ang="0">
                  <a:pos x="113" y="168"/>
                </a:cxn>
                <a:cxn ang="0">
                  <a:pos x="109" y="175"/>
                </a:cxn>
                <a:cxn ang="0">
                  <a:pos x="104" y="179"/>
                </a:cxn>
                <a:cxn ang="0">
                  <a:pos x="96" y="181"/>
                </a:cxn>
                <a:cxn ang="0">
                  <a:pos x="78" y="182"/>
                </a:cxn>
                <a:cxn ang="0">
                  <a:pos x="58" y="181"/>
                </a:cxn>
                <a:cxn ang="0">
                  <a:pos x="48" y="177"/>
                </a:cxn>
                <a:cxn ang="0">
                  <a:pos x="46" y="171"/>
                </a:cxn>
                <a:cxn ang="0">
                  <a:pos x="44" y="160"/>
                </a:cxn>
                <a:cxn ang="0">
                  <a:pos x="43" y="143"/>
                </a:cxn>
                <a:cxn ang="0">
                  <a:pos x="43" y="73"/>
                </a:cxn>
              </a:cxnLst>
              <a:rect l="0" t="0" r="r" b="b"/>
              <a:pathLst>
                <a:path w="119" h="192">
                  <a:moveTo>
                    <a:pt x="43" y="73"/>
                  </a:moveTo>
                  <a:lnTo>
                    <a:pt x="43" y="34"/>
                  </a:lnTo>
                  <a:lnTo>
                    <a:pt x="43" y="19"/>
                  </a:lnTo>
                  <a:lnTo>
                    <a:pt x="44" y="16"/>
                  </a:lnTo>
                  <a:lnTo>
                    <a:pt x="44" y="13"/>
                  </a:lnTo>
                  <a:lnTo>
                    <a:pt x="45" y="11"/>
                  </a:lnTo>
                  <a:lnTo>
                    <a:pt x="46" y="9"/>
                  </a:lnTo>
                  <a:lnTo>
                    <a:pt x="47" y="7"/>
                  </a:lnTo>
                  <a:lnTo>
                    <a:pt x="49" y="6"/>
                  </a:lnTo>
                  <a:lnTo>
                    <a:pt x="51" y="5"/>
                  </a:lnTo>
                  <a:lnTo>
                    <a:pt x="53" y="5"/>
                  </a:lnTo>
                  <a:lnTo>
                    <a:pt x="61" y="4"/>
                  </a:lnTo>
                  <a:lnTo>
                    <a:pt x="63" y="4"/>
                  </a:lnTo>
                  <a:lnTo>
                    <a:pt x="63" y="3"/>
                  </a:lnTo>
                  <a:lnTo>
                    <a:pt x="63" y="2"/>
                  </a:lnTo>
                  <a:lnTo>
                    <a:pt x="63" y="1"/>
                  </a:lnTo>
                  <a:lnTo>
                    <a:pt x="62" y="1"/>
                  </a:lnTo>
                  <a:lnTo>
                    <a:pt x="59" y="0"/>
                  </a:lnTo>
                  <a:lnTo>
                    <a:pt x="32" y="1"/>
                  </a:lnTo>
                  <a:lnTo>
                    <a:pt x="22" y="1"/>
                  </a:lnTo>
                  <a:lnTo>
                    <a:pt x="4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2" y="4"/>
                  </a:lnTo>
                  <a:lnTo>
                    <a:pt x="6" y="4"/>
                  </a:lnTo>
                  <a:lnTo>
                    <a:pt x="10" y="5"/>
                  </a:lnTo>
                  <a:lnTo>
                    <a:pt x="13" y="5"/>
                  </a:lnTo>
                  <a:lnTo>
                    <a:pt x="15" y="6"/>
                  </a:lnTo>
                  <a:lnTo>
                    <a:pt x="19" y="9"/>
                  </a:lnTo>
                  <a:lnTo>
                    <a:pt x="20" y="13"/>
                  </a:lnTo>
                  <a:lnTo>
                    <a:pt x="21" y="16"/>
                  </a:lnTo>
                  <a:lnTo>
                    <a:pt x="21" y="19"/>
                  </a:lnTo>
                  <a:lnTo>
                    <a:pt x="22" y="34"/>
                  </a:lnTo>
                  <a:lnTo>
                    <a:pt x="22" y="73"/>
                  </a:lnTo>
                  <a:lnTo>
                    <a:pt x="22" y="119"/>
                  </a:lnTo>
                  <a:lnTo>
                    <a:pt x="21" y="151"/>
                  </a:lnTo>
                  <a:lnTo>
                    <a:pt x="21" y="164"/>
                  </a:lnTo>
                  <a:lnTo>
                    <a:pt x="20" y="173"/>
                  </a:lnTo>
                  <a:lnTo>
                    <a:pt x="20" y="178"/>
                  </a:lnTo>
                  <a:lnTo>
                    <a:pt x="18" y="182"/>
                  </a:lnTo>
                  <a:lnTo>
                    <a:pt x="16" y="185"/>
                  </a:lnTo>
                  <a:lnTo>
                    <a:pt x="15" y="186"/>
                  </a:lnTo>
                  <a:lnTo>
                    <a:pt x="13" y="187"/>
                  </a:lnTo>
                  <a:lnTo>
                    <a:pt x="9" y="188"/>
                  </a:lnTo>
                  <a:lnTo>
                    <a:pt x="6" y="188"/>
                  </a:lnTo>
                  <a:lnTo>
                    <a:pt x="4" y="189"/>
                  </a:lnTo>
                  <a:lnTo>
                    <a:pt x="4" y="190"/>
                  </a:lnTo>
                  <a:lnTo>
                    <a:pt x="5" y="191"/>
                  </a:lnTo>
                  <a:lnTo>
                    <a:pt x="8" y="192"/>
                  </a:lnTo>
                  <a:lnTo>
                    <a:pt x="32" y="191"/>
                  </a:lnTo>
                  <a:lnTo>
                    <a:pt x="58" y="192"/>
                  </a:lnTo>
                  <a:lnTo>
                    <a:pt x="76" y="192"/>
                  </a:lnTo>
                  <a:lnTo>
                    <a:pt x="100" y="192"/>
                  </a:lnTo>
                  <a:lnTo>
                    <a:pt x="107" y="192"/>
                  </a:lnTo>
                  <a:lnTo>
                    <a:pt x="112" y="191"/>
                  </a:lnTo>
                  <a:lnTo>
                    <a:pt x="113" y="190"/>
                  </a:lnTo>
                  <a:lnTo>
                    <a:pt x="114" y="189"/>
                  </a:lnTo>
                  <a:lnTo>
                    <a:pt x="115" y="186"/>
                  </a:lnTo>
                  <a:lnTo>
                    <a:pt x="117" y="179"/>
                  </a:lnTo>
                  <a:lnTo>
                    <a:pt x="118" y="171"/>
                  </a:lnTo>
                  <a:lnTo>
                    <a:pt x="119" y="160"/>
                  </a:lnTo>
                  <a:lnTo>
                    <a:pt x="119" y="157"/>
                  </a:lnTo>
                  <a:lnTo>
                    <a:pt x="118" y="157"/>
                  </a:lnTo>
                  <a:lnTo>
                    <a:pt x="117" y="157"/>
                  </a:lnTo>
                  <a:lnTo>
                    <a:pt x="116" y="157"/>
                  </a:lnTo>
                  <a:lnTo>
                    <a:pt x="115" y="160"/>
                  </a:lnTo>
                  <a:lnTo>
                    <a:pt x="113" y="168"/>
                  </a:lnTo>
                  <a:lnTo>
                    <a:pt x="111" y="172"/>
                  </a:lnTo>
                  <a:lnTo>
                    <a:pt x="109" y="175"/>
                  </a:lnTo>
                  <a:lnTo>
                    <a:pt x="106" y="177"/>
                  </a:lnTo>
                  <a:lnTo>
                    <a:pt x="104" y="179"/>
                  </a:lnTo>
                  <a:lnTo>
                    <a:pt x="100" y="181"/>
                  </a:lnTo>
                  <a:lnTo>
                    <a:pt x="96" y="181"/>
                  </a:lnTo>
                  <a:lnTo>
                    <a:pt x="88" y="182"/>
                  </a:lnTo>
                  <a:lnTo>
                    <a:pt x="78" y="182"/>
                  </a:lnTo>
                  <a:lnTo>
                    <a:pt x="66" y="182"/>
                  </a:lnTo>
                  <a:lnTo>
                    <a:pt x="58" y="181"/>
                  </a:lnTo>
                  <a:lnTo>
                    <a:pt x="52" y="179"/>
                  </a:lnTo>
                  <a:lnTo>
                    <a:pt x="48" y="177"/>
                  </a:lnTo>
                  <a:lnTo>
                    <a:pt x="47" y="174"/>
                  </a:lnTo>
                  <a:lnTo>
                    <a:pt x="46" y="171"/>
                  </a:lnTo>
                  <a:lnTo>
                    <a:pt x="45" y="166"/>
                  </a:lnTo>
                  <a:lnTo>
                    <a:pt x="44" y="160"/>
                  </a:lnTo>
                  <a:lnTo>
                    <a:pt x="43" y="152"/>
                  </a:lnTo>
                  <a:lnTo>
                    <a:pt x="43" y="143"/>
                  </a:lnTo>
                  <a:lnTo>
                    <a:pt x="43" y="119"/>
                  </a:lnTo>
                  <a:lnTo>
                    <a:pt x="43" y="73"/>
                  </a:lnTo>
                  <a:close/>
                </a:path>
              </a:pathLst>
            </a:custGeom>
            <a:solidFill>
              <a:srgbClr val="001C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41" name="Freeform 137"/>
            <p:cNvSpPr>
              <a:spLocks noEditPoints="1"/>
            </p:cNvSpPr>
            <p:nvPr userDrawn="1"/>
          </p:nvSpPr>
          <p:spPr bwMode="auto">
            <a:xfrm>
              <a:off x="2743" y="4001"/>
              <a:ext cx="49" cy="49"/>
            </a:xfrm>
            <a:custGeom>
              <a:avLst/>
              <a:gdLst/>
              <a:ahLst/>
              <a:cxnLst>
                <a:cxn ang="0">
                  <a:pos x="27" y="176"/>
                </a:cxn>
                <a:cxn ang="0">
                  <a:pos x="23" y="183"/>
                </a:cxn>
                <a:cxn ang="0">
                  <a:pos x="17" y="188"/>
                </a:cxn>
                <a:cxn ang="0">
                  <a:pos x="10" y="191"/>
                </a:cxn>
                <a:cxn ang="0">
                  <a:pos x="1" y="191"/>
                </a:cxn>
                <a:cxn ang="0">
                  <a:pos x="0" y="193"/>
                </a:cxn>
                <a:cxn ang="0">
                  <a:pos x="5" y="195"/>
                </a:cxn>
                <a:cxn ang="0">
                  <a:pos x="33" y="194"/>
                </a:cxn>
                <a:cxn ang="0">
                  <a:pos x="57" y="194"/>
                </a:cxn>
                <a:cxn ang="0">
                  <a:pos x="58" y="193"/>
                </a:cxn>
                <a:cxn ang="0">
                  <a:pos x="55" y="191"/>
                </a:cxn>
                <a:cxn ang="0">
                  <a:pos x="48" y="191"/>
                </a:cxn>
                <a:cxn ang="0">
                  <a:pos x="44" y="188"/>
                </a:cxn>
                <a:cxn ang="0">
                  <a:pos x="42" y="185"/>
                </a:cxn>
                <a:cxn ang="0">
                  <a:pos x="42" y="180"/>
                </a:cxn>
                <a:cxn ang="0">
                  <a:pos x="46" y="167"/>
                </a:cxn>
                <a:cxn ang="0">
                  <a:pos x="63" y="121"/>
                </a:cxn>
                <a:cxn ang="0">
                  <a:pos x="118" y="120"/>
                </a:cxn>
                <a:cxn ang="0">
                  <a:pos x="121" y="122"/>
                </a:cxn>
                <a:cxn ang="0">
                  <a:pos x="144" y="185"/>
                </a:cxn>
                <a:cxn ang="0">
                  <a:pos x="144" y="188"/>
                </a:cxn>
                <a:cxn ang="0">
                  <a:pos x="142" y="191"/>
                </a:cxn>
                <a:cxn ang="0">
                  <a:pos x="141" y="192"/>
                </a:cxn>
                <a:cxn ang="0">
                  <a:pos x="143" y="194"/>
                </a:cxn>
                <a:cxn ang="0">
                  <a:pos x="173" y="194"/>
                </a:cxn>
                <a:cxn ang="0">
                  <a:pos x="191" y="194"/>
                </a:cxn>
                <a:cxn ang="0">
                  <a:pos x="193" y="193"/>
                </a:cxn>
                <a:cxn ang="0">
                  <a:pos x="192" y="191"/>
                </a:cxn>
                <a:cxn ang="0">
                  <a:pos x="186" y="191"/>
                </a:cxn>
                <a:cxn ang="0">
                  <a:pos x="180" y="190"/>
                </a:cxn>
                <a:cxn ang="0">
                  <a:pos x="173" y="186"/>
                </a:cxn>
                <a:cxn ang="0">
                  <a:pos x="168" y="180"/>
                </a:cxn>
                <a:cxn ang="0">
                  <a:pos x="162" y="169"/>
                </a:cxn>
                <a:cxn ang="0">
                  <a:pos x="143" y="123"/>
                </a:cxn>
                <a:cxn ang="0">
                  <a:pos x="100" y="9"/>
                </a:cxn>
                <a:cxn ang="0">
                  <a:pos x="95" y="0"/>
                </a:cxn>
                <a:cxn ang="0">
                  <a:pos x="93" y="0"/>
                </a:cxn>
                <a:cxn ang="0">
                  <a:pos x="89" y="10"/>
                </a:cxn>
                <a:cxn ang="0">
                  <a:pos x="67" y="110"/>
                </a:cxn>
                <a:cxn ang="0">
                  <a:pos x="66" y="109"/>
                </a:cxn>
                <a:cxn ang="0">
                  <a:pos x="89" y="38"/>
                </a:cxn>
                <a:cxn ang="0">
                  <a:pos x="91" y="38"/>
                </a:cxn>
                <a:cxn ang="0">
                  <a:pos x="116" y="109"/>
                </a:cxn>
                <a:cxn ang="0">
                  <a:pos x="115" y="110"/>
                </a:cxn>
              </a:cxnLst>
              <a:rect l="0" t="0" r="r" b="b"/>
              <a:pathLst>
                <a:path w="193" h="195">
                  <a:moveTo>
                    <a:pt x="31" y="167"/>
                  </a:moveTo>
                  <a:lnTo>
                    <a:pt x="27" y="176"/>
                  </a:lnTo>
                  <a:lnTo>
                    <a:pt x="25" y="179"/>
                  </a:lnTo>
                  <a:lnTo>
                    <a:pt x="23" y="183"/>
                  </a:lnTo>
                  <a:lnTo>
                    <a:pt x="20" y="186"/>
                  </a:lnTo>
                  <a:lnTo>
                    <a:pt x="17" y="188"/>
                  </a:lnTo>
                  <a:lnTo>
                    <a:pt x="14" y="190"/>
                  </a:lnTo>
                  <a:lnTo>
                    <a:pt x="10" y="191"/>
                  </a:lnTo>
                  <a:lnTo>
                    <a:pt x="2" y="191"/>
                  </a:lnTo>
                  <a:lnTo>
                    <a:pt x="1" y="191"/>
                  </a:lnTo>
                  <a:lnTo>
                    <a:pt x="0" y="192"/>
                  </a:lnTo>
                  <a:lnTo>
                    <a:pt x="0" y="193"/>
                  </a:lnTo>
                  <a:lnTo>
                    <a:pt x="1" y="194"/>
                  </a:lnTo>
                  <a:lnTo>
                    <a:pt x="5" y="195"/>
                  </a:lnTo>
                  <a:lnTo>
                    <a:pt x="22" y="194"/>
                  </a:lnTo>
                  <a:lnTo>
                    <a:pt x="33" y="194"/>
                  </a:lnTo>
                  <a:lnTo>
                    <a:pt x="54" y="195"/>
                  </a:lnTo>
                  <a:lnTo>
                    <a:pt x="57" y="194"/>
                  </a:lnTo>
                  <a:lnTo>
                    <a:pt x="57" y="193"/>
                  </a:lnTo>
                  <a:lnTo>
                    <a:pt x="58" y="193"/>
                  </a:lnTo>
                  <a:lnTo>
                    <a:pt x="57" y="191"/>
                  </a:lnTo>
                  <a:lnTo>
                    <a:pt x="55" y="191"/>
                  </a:lnTo>
                  <a:lnTo>
                    <a:pt x="53" y="191"/>
                  </a:lnTo>
                  <a:lnTo>
                    <a:pt x="48" y="191"/>
                  </a:lnTo>
                  <a:lnTo>
                    <a:pt x="45" y="189"/>
                  </a:lnTo>
                  <a:lnTo>
                    <a:pt x="44" y="188"/>
                  </a:lnTo>
                  <a:lnTo>
                    <a:pt x="43" y="187"/>
                  </a:lnTo>
                  <a:lnTo>
                    <a:pt x="42" y="185"/>
                  </a:lnTo>
                  <a:lnTo>
                    <a:pt x="42" y="184"/>
                  </a:lnTo>
                  <a:lnTo>
                    <a:pt x="42" y="180"/>
                  </a:lnTo>
                  <a:lnTo>
                    <a:pt x="43" y="176"/>
                  </a:lnTo>
                  <a:lnTo>
                    <a:pt x="46" y="167"/>
                  </a:lnTo>
                  <a:lnTo>
                    <a:pt x="62" y="122"/>
                  </a:lnTo>
                  <a:lnTo>
                    <a:pt x="63" y="121"/>
                  </a:lnTo>
                  <a:lnTo>
                    <a:pt x="64" y="120"/>
                  </a:lnTo>
                  <a:lnTo>
                    <a:pt x="118" y="120"/>
                  </a:lnTo>
                  <a:lnTo>
                    <a:pt x="120" y="121"/>
                  </a:lnTo>
                  <a:lnTo>
                    <a:pt x="121" y="122"/>
                  </a:lnTo>
                  <a:lnTo>
                    <a:pt x="144" y="184"/>
                  </a:lnTo>
                  <a:lnTo>
                    <a:pt x="144" y="185"/>
                  </a:lnTo>
                  <a:lnTo>
                    <a:pt x="145" y="186"/>
                  </a:lnTo>
                  <a:lnTo>
                    <a:pt x="144" y="188"/>
                  </a:lnTo>
                  <a:lnTo>
                    <a:pt x="144" y="190"/>
                  </a:lnTo>
                  <a:lnTo>
                    <a:pt x="142" y="191"/>
                  </a:lnTo>
                  <a:lnTo>
                    <a:pt x="141" y="191"/>
                  </a:lnTo>
                  <a:lnTo>
                    <a:pt x="141" y="192"/>
                  </a:lnTo>
                  <a:lnTo>
                    <a:pt x="141" y="193"/>
                  </a:lnTo>
                  <a:lnTo>
                    <a:pt x="143" y="194"/>
                  </a:lnTo>
                  <a:lnTo>
                    <a:pt x="148" y="194"/>
                  </a:lnTo>
                  <a:lnTo>
                    <a:pt x="173" y="194"/>
                  </a:lnTo>
                  <a:lnTo>
                    <a:pt x="188" y="195"/>
                  </a:lnTo>
                  <a:lnTo>
                    <a:pt x="191" y="194"/>
                  </a:lnTo>
                  <a:lnTo>
                    <a:pt x="192" y="193"/>
                  </a:lnTo>
                  <a:lnTo>
                    <a:pt x="193" y="193"/>
                  </a:lnTo>
                  <a:lnTo>
                    <a:pt x="193" y="192"/>
                  </a:lnTo>
                  <a:lnTo>
                    <a:pt x="192" y="191"/>
                  </a:lnTo>
                  <a:lnTo>
                    <a:pt x="190" y="191"/>
                  </a:lnTo>
                  <a:lnTo>
                    <a:pt x="186" y="191"/>
                  </a:lnTo>
                  <a:lnTo>
                    <a:pt x="183" y="190"/>
                  </a:lnTo>
                  <a:lnTo>
                    <a:pt x="180" y="190"/>
                  </a:lnTo>
                  <a:lnTo>
                    <a:pt x="176" y="188"/>
                  </a:lnTo>
                  <a:lnTo>
                    <a:pt x="173" y="186"/>
                  </a:lnTo>
                  <a:lnTo>
                    <a:pt x="171" y="183"/>
                  </a:lnTo>
                  <a:lnTo>
                    <a:pt x="168" y="180"/>
                  </a:lnTo>
                  <a:lnTo>
                    <a:pt x="165" y="175"/>
                  </a:lnTo>
                  <a:lnTo>
                    <a:pt x="162" y="169"/>
                  </a:lnTo>
                  <a:lnTo>
                    <a:pt x="159" y="162"/>
                  </a:lnTo>
                  <a:lnTo>
                    <a:pt x="143" y="123"/>
                  </a:lnTo>
                  <a:lnTo>
                    <a:pt x="125" y="74"/>
                  </a:lnTo>
                  <a:lnTo>
                    <a:pt x="100" y="9"/>
                  </a:lnTo>
                  <a:lnTo>
                    <a:pt x="97" y="1"/>
                  </a:lnTo>
                  <a:lnTo>
                    <a:pt x="95" y="0"/>
                  </a:lnTo>
                  <a:lnTo>
                    <a:pt x="94" y="0"/>
                  </a:lnTo>
                  <a:lnTo>
                    <a:pt x="93" y="0"/>
                  </a:lnTo>
                  <a:lnTo>
                    <a:pt x="92" y="2"/>
                  </a:lnTo>
                  <a:lnTo>
                    <a:pt x="89" y="10"/>
                  </a:lnTo>
                  <a:lnTo>
                    <a:pt x="31" y="167"/>
                  </a:lnTo>
                  <a:close/>
                  <a:moveTo>
                    <a:pt x="67" y="110"/>
                  </a:moveTo>
                  <a:lnTo>
                    <a:pt x="66" y="110"/>
                  </a:lnTo>
                  <a:lnTo>
                    <a:pt x="66" y="109"/>
                  </a:lnTo>
                  <a:lnTo>
                    <a:pt x="88" y="41"/>
                  </a:lnTo>
                  <a:lnTo>
                    <a:pt x="89" y="38"/>
                  </a:lnTo>
                  <a:lnTo>
                    <a:pt x="90" y="38"/>
                  </a:lnTo>
                  <a:lnTo>
                    <a:pt x="91" y="38"/>
                  </a:lnTo>
                  <a:lnTo>
                    <a:pt x="92" y="41"/>
                  </a:lnTo>
                  <a:lnTo>
                    <a:pt x="116" y="109"/>
                  </a:lnTo>
                  <a:lnTo>
                    <a:pt x="116" y="110"/>
                  </a:lnTo>
                  <a:lnTo>
                    <a:pt x="115" y="110"/>
                  </a:lnTo>
                  <a:lnTo>
                    <a:pt x="67" y="110"/>
                  </a:lnTo>
                  <a:close/>
                </a:path>
              </a:pathLst>
            </a:custGeom>
            <a:solidFill>
              <a:srgbClr val="001C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42" name="Oval 138"/>
            <p:cNvSpPr>
              <a:spLocks noChangeArrowheads="1"/>
            </p:cNvSpPr>
            <p:nvPr userDrawn="1"/>
          </p:nvSpPr>
          <p:spPr bwMode="auto">
            <a:xfrm>
              <a:off x="2377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43" name="Oval 139"/>
            <p:cNvSpPr>
              <a:spLocks noChangeArrowheads="1"/>
            </p:cNvSpPr>
            <p:nvPr userDrawn="1"/>
          </p:nvSpPr>
          <p:spPr bwMode="auto">
            <a:xfrm>
              <a:off x="2391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44" name="Oval 140"/>
            <p:cNvSpPr>
              <a:spLocks noChangeArrowheads="1"/>
            </p:cNvSpPr>
            <p:nvPr userDrawn="1"/>
          </p:nvSpPr>
          <p:spPr bwMode="auto">
            <a:xfrm>
              <a:off x="2405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45" name="Oval 141"/>
            <p:cNvSpPr>
              <a:spLocks noChangeArrowheads="1"/>
            </p:cNvSpPr>
            <p:nvPr userDrawn="1"/>
          </p:nvSpPr>
          <p:spPr bwMode="auto">
            <a:xfrm>
              <a:off x="2419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46" name="Oval 142"/>
            <p:cNvSpPr>
              <a:spLocks noChangeArrowheads="1"/>
            </p:cNvSpPr>
            <p:nvPr userDrawn="1"/>
          </p:nvSpPr>
          <p:spPr bwMode="auto">
            <a:xfrm>
              <a:off x="2433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47" name="Oval 143"/>
            <p:cNvSpPr>
              <a:spLocks noChangeArrowheads="1"/>
            </p:cNvSpPr>
            <p:nvPr userDrawn="1"/>
          </p:nvSpPr>
          <p:spPr bwMode="auto">
            <a:xfrm>
              <a:off x="2447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48" name="Oval 144"/>
            <p:cNvSpPr>
              <a:spLocks noChangeArrowheads="1"/>
            </p:cNvSpPr>
            <p:nvPr userDrawn="1"/>
          </p:nvSpPr>
          <p:spPr bwMode="auto">
            <a:xfrm>
              <a:off x="2461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49" name="Oval 145"/>
            <p:cNvSpPr>
              <a:spLocks noChangeArrowheads="1"/>
            </p:cNvSpPr>
            <p:nvPr userDrawn="1"/>
          </p:nvSpPr>
          <p:spPr bwMode="auto">
            <a:xfrm>
              <a:off x="2475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50" name="Oval 146"/>
            <p:cNvSpPr>
              <a:spLocks noChangeArrowheads="1"/>
            </p:cNvSpPr>
            <p:nvPr userDrawn="1"/>
          </p:nvSpPr>
          <p:spPr bwMode="auto">
            <a:xfrm>
              <a:off x="2489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51" name="Oval 147"/>
            <p:cNvSpPr>
              <a:spLocks noChangeArrowheads="1"/>
            </p:cNvSpPr>
            <p:nvPr userDrawn="1"/>
          </p:nvSpPr>
          <p:spPr bwMode="auto">
            <a:xfrm>
              <a:off x="2503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52" name="Oval 148"/>
            <p:cNvSpPr>
              <a:spLocks noChangeArrowheads="1"/>
            </p:cNvSpPr>
            <p:nvPr userDrawn="1"/>
          </p:nvSpPr>
          <p:spPr bwMode="auto">
            <a:xfrm>
              <a:off x="2517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53" name="Oval 149"/>
            <p:cNvSpPr>
              <a:spLocks noChangeArrowheads="1"/>
            </p:cNvSpPr>
            <p:nvPr userDrawn="1"/>
          </p:nvSpPr>
          <p:spPr bwMode="auto">
            <a:xfrm>
              <a:off x="2531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54" name="Oval 150"/>
            <p:cNvSpPr>
              <a:spLocks noChangeArrowheads="1"/>
            </p:cNvSpPr>
            <p:nvPr userDrawn="1"/>
          </p:nvSpPr>
          <p:spPr bwMode="auto">
            <a:xfrm>
              <a:off x="2545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55" name="Oval 151"/>
            <p:cNvSpPr>
              <a:spLocks noChangeArrowheads="1"/>
            </p:cNvSpPr>
            <p:nvPr userDrawn="1"/>
          </p:nvSpPr>
          <p:spPr bwMode="auto">
            <a:xfrm>
              <a:off x="2559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56" name="Oval 152"/>
            <p:cNvSpPr>
              <a:spLocks noChangeArrowheads="1"/>
            </p:cNvSpPr>
            <p:nvPr userDrawn="1"/>
          </p:nvSpPr>
          <p:spPr bwMode="auto">
            <a:xfrm>
              <a:off x="2573" y="4072"/>
              <a:ext cx="7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57" name="Oval 153"/>
            <p:cNvSpPr>
              <a:spLocks noChangeArrowheads="1"/>
            </p:cNvSpPr>
            <p:nvPr userDrawn="1"/>
          </p:nvSpPr>
          <p:spPr bwMode="auto">
            <a:xfrm>
              <a:off x="2587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58" name="Oval 154"/>
            <p:cNvSpPr>
              <a:spLocks noChangeArrowheads="1"/>
            </p:cNvSpPr>
            <p:nvPr userDrawn="1"/>
          </p:nvSpPr>
          <p:spPr bwMode="auto">
            <a:xfrm>
              <a:off x="2601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59" name="Oval 155"/>
            <p:cNvSpPr>
              <a:spLocks noChangeArrowheads="1"/>
            </p:cNvSpPr>
            <p:nvPr userDrawn="1"/>
          </p:nvSpPr>
          <p:spPr bwMode="auto">
            <a:xfrm>
              <a:off x="2615" y="4072"/>
              <a:ext cx="7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60" name="Oval 156"/>
            <p:cNvSpPr>
              <a:spLocks noChangeArrowheads="1"/>
            </p:cNvSpPr>
            <p:nvPr userDrawn="1"/>
          </p:nvSpPr>
          <p:spPr bwMode="auto">
            <a:xfrm>
              <a:off x="2629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61" name="Oval 157"/>
            <p:cNvSpPr>
              <a:spLocks noChangeArrowheads="1"/>
            </p:cNvSpPr>
            <p:nvPr userDrawn="1"/>
          </p:nvSpPr>
          <p:spPr bwMode="auto">
            <a:xfrm>
              <a:off x="2643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62" name="Oval 158"/>
            <p:cNvSpPr>
              <a:spLocks noChangeArrowheads="1"/>
            </p:cNvSpPr>
            <p:nvPr userDrawn="1"/>
          </p:nvSpPr>
          <p:spPr bwMode="auto">
            <a:xfrm>
              <a:off x="2657" y="4072"/>
              <a:ext cx="7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63" name="Oval 159"/>
            <p:cNvSpPr>
              <a:spLocks noChangeArrowheads="1"/>
            </p:cNvSpPr>
            <p:nvPr userDrawn="1"/>
          </p:nvSpPr>
          <p:spPr bwMode="auto">
            <a:xfrm>
              <a:off x="2671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64" name="Oval 160"/>
            <p:cNvSpPr>
              <a:spLocks noChangeArrowheads="1"/>
            </p:cNvSpPr>
            <p:nvPr userDrawn="1"/>
          </p:nvSpPr>
          <p:spPr bwMode="auto">
            <a:xfrm>
              <a:off x="2685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65" name="Oval 161"/>
            <p:cNvSpPr>
              <a:spLocks noChangeArrowheads="1"/>
            </p:cNvSpPr>
            <p:nvPr userDrawn="1"/>
          </p:nvSpPr>
          <p:spPr bwMode="auto">
            <a:xfrm>
              <a:off x="2699" y="4072"/>
              <a:ext cx="7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66" name="Oval 162"/>
            <p:cNvSpPr>
              <a:spLocks noChangeArrowheads="1"/>
            </p:cNvSpPr>
            <p:nvPr userDrawn="1"/>
          </p:nvSpPr>
          <p:spPr bwMode="auto">
            <a:xfrm>
              <a:off x="2713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67" name="Oval 163"/>
            <p:cNvSpPr>
              <a:spLocks noChangeArrowheads="1"/>
            </p:cNvSpPr>
            <p:nvPr userDrawn="1"/>
          </p:nvSpPr>
          <p:spPr bwMode="auto">
            <a:xfrm>
              <a:off x="2727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68" name="Oval 164"/>
            <p:cNvSpPr>
              <a:spLocks noChangeArrowheads="1"/>
            </p:cNvSpPr>
            <p:nvPr userDrawn="1"/>
          </p:nvSpPr>
          <p:spPr bwMode="auto">
            <a:xfrm>
              <a:off x="2741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69" name="Oval 165"/>
            <p:cNvSpPr>
              <a:spLocks noChangeArrowheads="1"/>
            </p:cNvSpPr>
            <p:nvPr userDrawn="1"/>
          </p:nvSpPr>
          <p:spPr bwMode="auto">
            <a:xfrm>
              <a:off x="2755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70" name="Oval 166"/>
            <p:cNvSpPr>
              <a:spLocks noChangeArrowheads="1"/>
            </p:cNvSpPr>
            <p:nvPr userDrawn="1"/>
          </p:nvSpPr>
          <p:spPr bwMode="auto">
            <a:xfrm>
              <a:off x="2769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71" name="Oval 167"/>
            <p:cNvSpPr>
              <a:spLocks noChangeArrowheads="1"/>
            </p:cNvSpPr>
            <p:nvPr userDrawn="1"/>
          </p:nvSpPr>
          <p:spPr bwMode="auto">
            <a:xfrm>
              <a:off x="2783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72" name="Oval 168"/>
            <p:cNvSpPr>
              <a:spLocks noChangeArrowheads="1"/>
            </p:cNvSpPr>
            <p:nvPr userDrawn="1"/>
          </p:nvSpPr>
          <p:spPr bwMode="auto">
            <a:xfrm>
              <a:off x="2797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73" name="Oval 169"/>
            <p:cNvSpPr>
              <a:spLocks noChangeArrowheads="1"/>
            </p:cNvSpPr>
            <p:nvPr userDrawn="1"/>
          </p:nvSpPr>
          <p:spPr bwMode="auto">
            <a:xfrm>
              <a:off x="2811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74" name="Oval 170"/>
            <p:cNvSpPr>
              <a:spLocks noChangeArrowheads="1"/>
            </p:cNvSpPr>
            <p:nvPr userDrawn="1"/>
          </p:nvSpPr>
          <p:spPr bwMode="auto">
            <a:xfrm>
              <a:off x="2825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75" name="Oval 171"/>
            <p:cNvSpPr>
              <a:spLocks noChangeArrowheads="1"/>
            </p:cNvSpPr>
            <p:nvPr userDrawn="1"/>
          </p:nvSpPr>
          <p:spPr bwMode="auto">
            <a:xfrm>
              <a:off x="2839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76" name="Oval 172"/>
            <p:cNvSpPr>
              <a:spLocks noChangeArrowheads="1"/>
            </p:cNvSpPr>
            <p:nvPr userDrawn="1"/>
          </p:nvSpPr>
          <p:spPr bwMode="auto">
            <a:xfrm>
              <a:off x="2853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77" name="Oval 173"/>
            <p:cNvSpPr>
              <a:spLocks noChangeArrowheads="1"/>
            </p:cNvSpPr>
            <p:nvPr userDrawn="1"/>
          </p:nvSpPr>
          <p:spPr bwMode="auto">
            <a:xfrm>
              <a:off x="2867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78" name="Oval 174"/>
            <p:cNvSpPr>
              <a:spLocks noChangeArrowheads="1"/>
            </p:cNvSpPr>
            <p:nvPr userDrawn="1"/>
          </p:nvSpPr>
          <p:spPr bwMode="auto">
            <a:xfrm>
              <a:off x="2881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79" name="Oval 175"/>
            <p:cNvSpPr>
              <a:spLocks noChangeArrowheads="1"/>
            </p:cNvSpPr>
            <p:nvPr userDrawn="1"/>
          </p:nvSpPr>
          <p:spPr bwMode="auto">
            <a:xfrm>
              <a:off x="2895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80" name="Oval 176"/>
            <p:cNvSpPr>
              <a:spLocks noChangeArrowheads="1"/>
            </p:cNvSpPr>
            <p:nvPr userDrawn="1"/>
          </p:nvSpPr>
          <p:spPr bwMode="auto">
            <a:xfrm>
              <a:off x="2909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81" name="Oval 177"/>
            <p:cNvSpPr>
              <a:spLocks noChangeArrowheads="1"/>
            </p:cNvSpPr>
            <p:nvPr userDrawn="1"/>
          </p:nvSpPr>
          <p:spPr bwMode="auto">
            <a:xfrm>
              <a:off x="2923" y="4072"/>
              <a:ext cx="7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82" name="Oval 178"/>
            <p:cNvSpPr>
              <a:spLocks noChangeArrowheads="1"/>
            </p:cNvSpPr>
            <p:nvPr userDrawn="1"/>
          </p:nvSpPr>
          <p:spPr bwMode="auto">
            <a:xfrm>
              <a:off x="2937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83" name="Oval 179"/>
            <p:cNvSpPr>
              <a:spLocks noChangeArrowheads="1"/>
            </p:cNvSpPr>
            <p:nvPr userDrawn="1"/>
          </p:nvSpPr>
          <p:spPr bwMode="auto">
            <a:xfrm>
              <a:off x="2952" y="4072"/>
              <a:ext cx="5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84" name="Oval 180"/>
            <p:cNvSpPr>
              <a:spLocks noChangeArrowheads="1"/>
            </p:cNvSpPr>
            <p:nvPr userDrawn="1"/>
          </p:nvSpPr>
          <p:spPr bwMode="auto">
            <a:xfrm>
              <a:off x="2966" y="4072"/>
              <a:ext cx="5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85" name="Oval 181"/>
            <p:cNvSpPr>
              <a:spLocks noChangeArrowheads="1"/>
            </p:cNvSpPr>
            <p:nvPr userDrawn="1"/>
          </p:nvSpPr>
          <p:spPr bwMode="auto">
            <a:xfrm>
              <a:off x="2980" y="4072"/>
              <a:ext cx="5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86" name="Oval 182"/>
            <p:cNvSpPr>
              <a:spLocks noChangeArrowheads="1"/>
            </p:cNvSpPr>
            <p:nvPr userDrawn="1"/>
          </p:nvSpPr>
          <p:spPr bwMode="auto">
            <a:xfrm>
              <a:off x="2993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87" name="Oval 183"/>
            <p:cNvSpPr>
              <a:spLocks noChangeArrowheads="1"/>
            </p:cNvSpPr>
            <p:nvPr userDrawn="1"/>
          </p:nvSpPr>
          <p:spPr bwMode="auto">
            <a:xfrm>
              <a:off x="3007" y="4072"/>
              <a:ext cx="7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88" name="Oval 184"/>
            <p:cNvSpPr>
              <a:spLocks noChangeArrowheads="1"/>
            </p:cNvSpPr>
            <p:nvPr userDrawn="1"/>
          </p:nvSpPr>
          <p:spPr bwMode="auto">
            <a:xfrm>
              <a:off x="3022" y="4072"/>
              <a:ext cx="5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89" name="Oval 185"/>
            <p:cNvSpPr>
              <a:spLocks noChangeArrowheads="1"/>
            </p:cNvSpPr>
            <p:nvPr userDrawn="1"/>
          </p:nvSpPr>
          <p:spPr bwMode="auto">
            <a:xfrm>
              <a:off x="3035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90" name="Oval 186"/>
            <p:cNvSpPr>
              <a:spLocks noChangeArrowheads="1"/>
            </p:cNvSpPr>
            <p:nvPr userDrawn="1"/>
          </p:nvSpPr>
          <p:spPr bwMode="auto">
            <a:xfrm>
              <a:off x="3049" y="4072"/>
              <a:ext cx="7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91" name="Oval 187"/>
            <p:cNvSpPr>
              <a:spLocks noChangeArrowheads="1"/>
            </p:cNvSpPr>
            <p:nvPr userDrawn="1"/>
          </p:nvSpPr>
          <p:spPr bwMode="auto">
            <a:xfrm>
              <a:off x="3063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92" name="Oval 188"/>
            <p:cNvSpPr>
              <a:spLocks noChangeArrowheads="1"/>
            </p:cNvSpPr>
            <p:nvPr userDrawn="1"/>
          </p:nvSpPr>
          <p:spPr bwMode="auto">
            <a:xfrm>
              <a:off x="3077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93" name="Oval 189"/>
            <p:cNvSpPr>
              <a:spLocks noChangeArrowheads="1"/>
            </p:cNvSpPr>
            <p:nvPr userDrawn="1"/>
          </p:nvSpPr>
          <p:spPr bwMode="auto">
            <a:xfrm>
              <a:off x="3091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94" name="Oval 190"/>
            <p:cNvSpPr>
              <a:spLocks noChangeArrowheads="1"/>
            </p:cNvSpPr>
            <p:nvPr userDrawn="1"/>
          </p:nvSpPr>
          <p:spPr bwMode="auto">
            <a:xfrm>
              <a:off x="3105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95" name="Oval 191"/>
            <p:cNvSpPr>
              <a:spLocks noChangeArrowheads="1"/>
            </p:cNvSpPr>
            <p:nvPr userDrawn="1"/>
          </p:nvSpPr>
          <p:spPr bwMode="auto">
            <a:xfrm>
              <a:off x="3119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96" name="Oval 192"/>
            <p:cNvSpPr>
              <a:spLocks noChangeArrowheads="1"/>
            </p:cNvSpPr>
            <p:nvPr userDrawn="1"/>
          </p:nvSpPr>
          <p:spPr bwMode="auto">
            <a:xfrm>
              <a:off x="3133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97" name="Oval 193"/>
            <p:cNvSpPr>
              <a:spLocks noChangeArrowheads="1"/>
            </p:cNvSpPr>
            <p:nvPr userDrawn="1"/>
          </p:nvSpPr>
          <p:spPr bwMode="auto">
            <a:xfrm>
              <a:off x="3148" y="4072"/>
              <a:ext cx="5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98" name="Oval 194"/>
            <p:cNvSpPr>
              <a:spLocks noChangeArrowheads="1"/>
            </p:cNvSpPr>
            <p:nvPr userDrawn="1"/>
          </p:nvSpPr>
          <p:spPr bwMode="auto">
            <a:xfrm>
              <a:off x="3161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099" name="Oval 195"/>
            <p:cNvSpPr>
              <a:spLocks noChangeArrowheads="1"/>
            </p:cNvSpPr>
            <p:nvPr userDrawn="1"/>
          </p:nvSpPr>
          <p:spPr bwMode="auto">
            <a:xfrm>
              <a:off x="3175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100" name="Oval 196"/>
            <p:cNvSpPr>
              <a:spLocks noChangeArrowheads="1"/>
            </p:cNvSpPr>
            <p:nvPr userDrawn="1"/>
          </p:nvSpPr>
          <p:spPr bwMode="auto">
            <a:xfrm>
              <a:off x="3189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101" name="Oval 197"/>
            <p:cNvSpPr>
              <a:spLocks noChangeArrowheads="1"/>
            </p:cNvSpPr>
            <p:nvPr userDrawn="1"/>
          </p:nvSpPr>
          <p:spPr bwMode="auto">
            <a:xfrm>
              <a:off x="3204" y="4072"/>
              <a:ext cx="5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102" name="Oval 198"/>
            <p:cNvSpPr>
              <a:spLocks noChangeArrowheads="1"/>
            </p:cNvSpPr>
            <p:nvPr userDrawn="1"/>
          </p:nvSpPr>
          <p:spPr bwMode="auto">
            <a:xfrm>
              <a:off x="3218" y="4072"/>
              <a:ext cx="5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103" name="Oval 199"/>
            <p:cNvSpPr>
              <a:spLocks noChangeArrowheads="1"/>
            </p:cNvSpPr>
            <p:nvPr userDrawn="1"/>
          </p:nvSpPr>
          <p:spPr bwMode="auto">
            <a:xfrm>
              <a:off x="3232" y="4072"/>
              <a:ext cx="5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104" name="Oval 200"/>
            <p:cNvSpPr>
              <a:spLocks noChangeArrowheads="1"/>
            </p:cNvSpPr>
            <p:nvPr userDrawn="1"/>
          </p:nvSpPr>
          <p:spPr bwMode="auto">
            <a:xfrm>
              <a:off x="3246" y="4072"/>
              <a:ext cx="5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105" name="Oval 201"/>
            <p:cNvSpPr>
              <a:spLocks noChangeArrowheads="1"/>
            </p:cNvSpPr>
            <p:nvPr userDrawn="1"/>
          </p:nvSpPr>
          <p:spPr bwMode="auto">
            <a:xfrm>
              <a:off x="3259" y="4072"/>
              <a:ext cx="7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106" name="Oval 202"/>
            <p:cNvSpPr>
              <a:spLocks noChangeArrowheads="1"/>
            </p:cNvSpPr>
            <p:nvPr userDrawn="1"/>
          </p:nvSpPr>
          <p:spPr bwMode="auto">
            <a:xfrm>
              <a:off x="3274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252107" name="Oval 203"/>
            <p:cNvSpPr>
              <a:spLocks noChangeArrowheads="1"/>
            </p:cNvSpPr>
            <p:nvPr userDrawn="1"/>
          </p:nvSpPr>
          <p:spPr bwMode="auto">
            <a:xfrm>
              <a:off x="3288" y="4072"/>
              <a:ext cx="5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4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hlink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hlink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hlink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hlink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hlink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hlink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hlink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hlink"/>
          </a:solidFill>
          <a:latin typeface="Verdana" pitchFamily="34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506" name="Rectangle 10"/>
          <p:cNvSpPr>
            <a:spLocks noChangeArrowheads="1"/>
          </p:cNvSpPr>
          <p:nvPr/>
        </p:nvSpPr>
        <p:spPr bwMode="auto">
          <a:xfrm>
            <a:off x="567105" y="1644653"/>
            <a:ext cx="5518638" cy="417513"/>
          </a:xfrm>
          <a:prstGeom prst="rect">
            <a:avLst/>
          </a:prstGeom>
          <a:solidFill>
            <a:schemeClr val="hlink"/>
          </a:solidFill>
          <a:ln w="31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chemeClr val="accent2"/>
              </a:buClr>
              <a:buFont typeface="Wingdings" pitchFamily="2" charset="2"/>
              <a:buChar char="•"/>
              <a:defRPr/>
            </a:pPr>
            <a:endParaRPr lang="is-IS"/>
          </a:p>
        </p:txBody>
      </p:sp>
      <p:pic>
        <p:nvPicPr>
          <p:cNvPr id="2051" name="Picture 2" descr="fme-haus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503988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4499" name="Rectangle 3"/>
          <p:cNvSpPr>
            <a:spLocks noChangeArrowheads="1"/>
          </p:cNvSpPr>
          <p:nvPr/>
        </p:nvSpPr>
        <p:spPr bwMode="auto">
          <a:xfrm>
            <a:off x="231532" y="6577013"/>
            <a:ext cx="3656135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chemeClr val="accent2"/>
              </a:buClr>
              <a:buFont typeface="Wingdings" pitchFamily="2" charset="2"/>
              <a:buChar char="•"/>
              <a:defRPr/>
            </a:pPr>
            <a:endParaRPr lang="is-IS"/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59424" y="1611313"/>
            <a:ext cx="5898174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is-IS" smtClean="0"/>
          </a:p>
        </p:txBody>
      </p:sp>
      <p:sp>
        <p:nvSpPr>
          <p:cNvPr id="2054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83225" y="2565400"/>
            <a:ext cx="8560777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 smtClean="0"/>
          </a:p>
        </p:txBody>
      </p:sp>
      <p:sp>
        <p:nvSpPr>
          <p:cNvPr id="8745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99031" y="6515100"/>
            <a:ext cx="1981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857658A-95B7-4761-A41E-5FC032A6F1A6}" type="slidenum">
              <a:rPr lang="is-IS"/>
              <a:pPr>
                <a:defRPr/>
              </a:pPr>
              <a:t>‹#›</a:t>
            </a:fld>
            <a:endParaRPr lang="is-IS"/>
          </a:p>
        </p:txBody>
      </p:sp>
      <p:pic>
        <p:nvPicPr>
          <p:cNvPr id="2056" name="Picture 7" descr="fme-haus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4504" name="Rectangle 8"/>
          <p:cNvSpPr>
            <a:spLocks noChangeArrowheads="1"/>
          </p:cNvSpPr>
          <p:nvPr/>
        </p:nvSpPr>
        <p:spPr bwMode="auto">
          <a:xfrm rot="-10800000">
            <a:off x="5169878" y="71441"/>
            <a:ext cx="3656135" cy="2619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chemeClr val="accent2"/>
              </a:buClr>
              <a:buFont typeface="Wingdings" pitchFamily="2" charset="2"/>
              <a:buChar char="•"/>
              <a:defRPr/>
            </a:pPr>
            <a:endParaRPr lang="is-IS"/>
          </a:p>
        </p:txBody>
      </p:sp>
      <p:sp>
        <p:nvSpPr>
          <p:cNvPr id="874505" name="Rectangle 9"/>
          <p:cNvSpPr>
            <a:spLocks noChangeArrowheads="1"/>
          </p:cNvSpPr>
          <p:nvPr/>
        </p:nvSpPr>
        <p:spPr bwMode="auto">
          <a:xfrm>
            <a:off x="575898" y="1646239"/>
            <a:ext cx="7987811" cy="415925"/>
          </a:xfrm>
          <a:prstGeom prst="rect">
            <a:avLst/>
          </a:prstGeom>
          <a:noFill/>
          <a:ln w="31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buClr>
                <a:schemeClr val="accent2"/>
              </a:buClr>
              <a:buFont typeface="Wingdings" pitchFamily="2" charset="2"/>
              <a:buChar char="•"/>
              <a:defRPr/>
            </a:pPr>
            <a:endParaRPr lang="en-US">
              <a:solidFill>
                <a:schemeClr val="hlink"/>
              </a:solidFill>
            </a:endParaRPr>
          </a:p>
        </p:txBody>
      </p:sp>
      <p:sp>
        <p:nvSpPr>
          <p:cNvPr id="874507" name="Freeform 11"/>
          <p:cNvSpPr>
            <a:spLocks/>
          </p:cNvSpPr>
          <p:nvPr/>
        </p:nvSpPr>
        <p:spPr bwMode="auto">
          <a:xfrm>
            <a:off x="7924801" y="1662113"/>
            <a:ext cx="240323" cy="393700"/>
          </a:xfrm>
          <a:custGeom>
            <a:avLst/>
            <a:gdLst/>
            <a:ahLst/>
            <a:cxnLst>
              <a:cxn ang="0">
                <a:pos x="740" y="1297"/>
              </a:cxn>
              <a:cxn ang="0">
                <a:pos x="473" y="2126"/>
              </a:cxn>
              <a:cxn ang="0">
                <a:pos x="378" y="2376"/>
              </a:cxn>
              <a:cxn ang="0">
                <a:pos x="319" y="2474"/>
              </a:cxn>
              <a:cxn ang="0">
                <a:pos x="273" y="2528"/>
              </a:cxn>
              <a:cxn ang="0">
                <a:pos x="220" y="2566"/>
              </a:cxn>
              <a:cxn ang="0">
                <a:pos x="172" y="2575"/>
              </a:cxn>
              <a:cxn ang="0">
                <a:pos x="153" y="2561"/>
              </a:cxn>
              <a:cxn ang="0">
                <a:pos x="155" y="2539"/>
              </a:cxn>
              <a:cxn ang="0">
                <a:pos x="178" y="2512"/>
              </a:cxn>
              <a:cxn ang="0">
                <a:pos x="200" y="2477"/>
              </a:cxn>
              <a:cxn ang="0">
                <a:pos x="208" y="2409"/>
              </a:cxn>
              <a:cxn ang="0">
                <a:pos x="198" y="2377"/>
              </a:cxn>
              <a:cxn ang="0">
                <a:pos x="161" y="2342"/>
              </a:cxn>
              <a:cxn ang="0">
                <a:pos x="109" y="2335"/>
              </a:cxn>
              <a:cxn ang="0">
                <a:pos x="53" y="2362"/>
              </a:cxn>
              <a:cxn ang="0">
                <a:pos x="11" y="2424"/>
              </a:cxn>
              <a:cxn ang="0">
                <a:pos x="0" y="2486"/>
              </a:cxn>
              <a:cxn ang="0">
                <a:pos x="14" y="2546"/>
              </a:cxn>
              <a:cxn ang="0">
                <a:pos x="40" y="2584"/>
              </a:cxn>
              <a:cxn ang="0">
                <a:pos x="77" y="2609"/>
              </a:cxn>
              <a:cxn ang="0">
                <a:pos x="117" y="2617"/>
              </a:cxn>
              <a:cxn ang="0">
                <a:pos x="194" y="2608"/>
              </a:cxn>
              <a:cxn ang="0">
                <a:pos x="267" y="2576"/>
              </a:cxn>
              <a:cxn ang="0">
                <a:pos x="342" y="2511"/>
              </a:cxn>
              <a:cxn ang="0">
                <a:pos x="426" y="2405"/>
              </a:cxn>
              <a:cxn ang="0">
                <a:pos x="571" y="2162"/>
              </a:cxn>
              <a:cxn ang="0">
                <a:pos x="665" y="1961"/>
              </a:cxn>
              <a:cxn ang="0">
                <a:pos x="914" y="1302"/>
              </a:cxn>
              <a:cxn ang="0">
                <a:pos x="1178" y="570"/>
              </a:cxn>
              <a:cxn ang="0">
                <a:pos x="1274" y="348"/>
              </a:cxn>
              <a:cxn ang="0">
                <a:pos x="1359" y="196"/>
              </a:cxn>
              <a:cxn ang="0">
                <a:pos x="1433" y="100"/>
              </a:cxn>
              <a:cxn ang="0">
                <a:pos x="1480" y="60"/>
              </a:cxn>
              <a:cxn ang="0">
                <a:pos x="1526" y="42"/>
              </a:cxn>
              <a:cxn ang="0">
                <a:pos x="1557" y="47"/>
              </a:cxn>
              <a:cxn ang="0">
                <a:pos x="1560" y="67"/>
              </a:cxn>
              <a:cxn ang="0">
                <a:pos x="1530" y="112"/>
              </a:cxn>
              <a:cxn ang="0">
                <a:pos x="1511" y="170"/>
              </a:cxn>
              <a:cxn ang="0">
                <a:pos x="1521" y="231"/>
              </a:cxn>
              <a:cxn ang="0">
                <a:pos x="1562" y="274"/>
              </a:cxn>
              <a:cxn ang="0">
                <a:pos x="1599" y="283"/>
              </a:cxn>
              <a:cxn ang="0">
                <a:pos x="1649" y="274"/>
              </a:cxn>
              <a:cxn ang="0">
                <a:pos x="1687" y="250"/>
              </a:cxn>
              <a:cxn ang="0">
                <a:pos x="1724" y="188"/>
              </a:cxn>
              <a:cxn ang="0">
                <a:pos x="1731" y="128"/>
              </a:cxn>
              <a:cxn ang="0">
                <a:pos x="1721" y="82"/>
              </a:cxn>
              <a:cxn ang="0">
                <a:pos x="1695" y="40"/>
              </a:cxn>
              <a:cxn ang="0">
                <a:pos x="1656" y="12"/>
              </a:cxn>
              <a:cxn ang="0">
                <a:pos x="1613" y="1"/>
              </a:cxn>
              <a:cxn ang="0">
                <a:pos x="1523" y="12"/>
              </a:cxn>
              <a:cxn ang="0">
                <a:pos x="1445" y="47"/>
              </a:cxn>
              <a:cxn ang="0">
                <a:pos x="1338" y="125"/>
              </a:cxn>
              <a:cxn ang="0">
                <a:pos x="1230" y="234"/>
              </a:cxn>
              <a:cxn ang="0">
                <a:pos x="1127" y="372"/>
              </a:cxn>
              <a:cxn ang="0">
                <a:pos x="993" y="610"/>
              </a:cxn>
              <a:cxn ang="0">
                <a:pos x="887" y="869"/>
              </a:cxn>
            </a:cxnLst>
            <a:rect l="0" t="0" r="r" b="b"/>
            <a:pathLst>
              <a:path w="1731" h="2617">
                <a:moveTo>
                  <a:pt x="674" y="911"/>
                </a:moveTo>
                <a:lnTo>
                  <a:pt x="872" y="911"/>
                </a:lnTo>
                <a:lnTo>
                  <a:pt x="839" y="1004"/>
                </a:lnTo>
                <a:lnTo>
                  <a:pt x="806" y="1100"/>
                </a:lnTo>
                <a:lnTo>
                  <a:pt x="773" y="1197"/>
                </a:lnTo>
                <a:lnTo>
                  <a:pt x="740" y="1297"/>
                </a:lnTo>
                <a:lnTo>
                  <a:pt x="676" y="1496"/>
                </a:lnTo>
                <a:lnTo>
                  <a:pt x="614" y="1691"/>
                </a:lnTo>
                <a:lnTo>
                  <a:pt x="555" y="1877"/>
                </a:lnTo>
                <a:lnTo>
                  <a:pt x="526" y="1965"/>
                </a:lnTo>
                <a:lnTo>
                  <a:pt x="499" y="2049"/>
                </a:lnTo>
                <a:lnTo>
                  <a:pt x="473" y="2126"/>
                </a:lnTo>
                <a:lnTo>
                  <a:pt x="448" y="2197"/>
                </a:lnTo>
                <a:lnTo>
                  <a:pt x="425" y="2262"/>
                </a:lnTo>
                <a:lnTo>
                  <a:pt x="413" y="2291"/>
                </a:lnTo>
                <a:lnTo>
                  <a:pt x="402" y="2319"/>
                </a:lnTo>
                <a:lnTo>
                  <a:pt x="386" y="2357"/>
                </a:lnTo>
                <a:lnTo>
                  <a:pt x="378" y="2376"/>
                </a:lnTo>
                <a:lnTo>
                  <a:pt x="368" y="2393"/>
                </a:lnTo>
                <a:lnTo>
                  <a:pt x="352" y="2423"/>
                </a:lnTo>
                <a:lnTo>
                  <a:pt x="344" y="2437"/>
                </a:lnTo>
                <a:lnTo>
                  <a:pt x="335" y="2451"/>
                </a:lnTo>
                <a:lnTo>
                  <a:pt x="327" y="2463"/>
                </a:lnTo>
                <a:lnTo>
                  <a:pt x="319" y="2474"/>
                </a:lnTo>
                <a:lnTo>
                  <a:pt x="311" y="2485"/>
                </a:lnTo>
                <a:lnTo>
                  <a:pt x="303" y="2495"/>
                </a:lnTo>
                <a:lnTo>
                  <a:pt x="296" y="2504"/>
                </a:lnTo>
                <a:lnTo>
                  <a:pt x="288" y="2513"/>
                </a:lnTo>
                <a:lnTo>
                  <a:pt x="280" y="2521"/>
                </a:lnTo>
                <a:lnTo>
                  <a:pt x="273" y="2528"/>
                </a:lnTo>
                <a:lnTo>
                  <a:pt x="259" y="2542"/>
                </a:lnTo>
                <a:lnTo>
                  <a:pt x="252" y="2547"/>
                </a:lnTo>
                <a:lnTo>
                  <a:pt x="245" y="2552"/>
                </a:lnTo>
                <a:lnTo>
                  <a:pt x="239" y="2556"/>
                </a:lnTo>
                <a:lnTo>
                  <a:pt x="232" y="2560"/>
                </a:lnTo>
                <a:lnTo>
                  <a:pt x="220" y="2566"/>
                </a:lnTo>
                <a:lnTo>
                  <a:pt x="209" y="2570"/>
                </a:lnTo>
                <a:lnTo>
                  <a:pt x="199" y="2573"/>
                </a:lnTo>
                <a:lnTo>
                  <a:pt x="190" y="2575"/>
                </a:lnTo>
                <a:lnTo>
                  <a:pt x="182" y="2576"/>
                </a:lnTo>
                <a:lnTo>
                  <a:pt x="175" y="2575"/>
                </a:lnTo>
                <a:lnTo>
                  <a:pt x="172" y="2575"/>
                </a:lnTo>
                <a:lnTo>
                  <a:pt x="168" y="2574"/>
                </a:lnTo>
                <a:lnTo>
                  <a:pt x="163" y="2572"/>
                </a:lnTo>
                <a:lnTo>
                  <a:pt x="158" y="2569"/>
                </a:lnTo>
                <a:lnTo>
                  <a:pt x="155" y="2566"/>
                </a:lnTo>
                <a:lnTo>
                  <a:pt x="154" y="2564"/>
                </a:lnTo>
                <a:lnTo>
                  <a:pt x="153" y="2561"/>
                </a:lnTo>
                <a:lnTo>
                  <a:pt x="152" y="2559"/>
                </a:lnTo>
                <a:lnTo>
                  <a:pt x="151" y="2556"/>
                </a:lnTo>
                <a:lnTo>
                  <a:pt x="151" y="2553"/>
                </a:lnTo>
                <a:lnTo>
                  <a:pt x="152" y="2550"/>
                </a:lnTo>
                <a:lnTo>
                  <a:pt x="153" y="2544"/>
                </a:lnTo>
                <a:lnTo>
                  <a:pt x="155" y="2539"/>
                </a:lnTo>
                <a:lnTo>
                  <a:pt x="157" y="2534"/>
                </a:lnTo>
                <a:lnTo>
                  <a:pt x="161" y="2529"/>
                </a:lnTo>
                <a:lnTo>
                  <a:pt x="165" y="2525"/>
                </a:lnTo>
                <a:lnTo>
                  <a:pt x="169" y="2521"/>
                </a:lnTo>
                <a:lnTo>
                  <a:pt x="173" y="2517"/>
                </a:lnTo>
                <a:lnTo>
                  <a:pt x="178" y="2512"/>
                </a:lnTo>
                <a:lnTo>
                  <a:pt x="182" y="2506"/>
                </a:lnTo>
                <a:lnTo>
                  <a:pt x="187" y="2501"/>
                </a:lnTo>
                <a:lnTo>
                  <a:pt x="191" y="2494"/>
                </a:lnTo>
                <a:lnTo>
                  <a:pt x="196" y="2486"/>
                </a:lnTo>
                <a:lnTo>
                  <a:pt x="198" y="2482"/>
                </a:lnTo>
                <a:lnTo>
                  <a:pt x="200" y="2477"/>
                </a:lnTo>
                <a:lnTo>
                  <a:pt x="203" y="2467"/>
                </a:lnTo>
                <a:lnTo>
                  <a:pt x="206" y="2455"/>
                </a:lnTo>
                <a:lnTo>
                  <a:pt x="208" y="2442"/>
                </a:lnTo>
                <a:lnTo>
                  <a:pt x="209" y="2430"/>
                </a:lnTo>
                <a:lnTo>
                  <a:pt x="209" y="2419"/>
                </a:lnTo>
                <a:lnTo>
                  <a:pt x="208" y="2409"/>
                </a:lnTo>
                <a:lnTo>
                  <a:pt x="207" y="2404"/>
                </a:lnTo>
                <a:lnTo>
                  <a:pt x="206" y="2399"/>
                </a:lnTo>
                <a:lnTo>
                  <a:pt x="203" y="2389"/>
                </a:lnTo>
                <a:lnTo>
                  <a:pt x="202" y="2385"/>
                </a:lnTo>
                <a:lnTo>
                  <a:pt x="200" y="2381"/>
                </a:lnTo>
                <a:lnTo>
                  <a:pt x="198" y="2377"/>
                </a:lnTo>
                <a:lnTo>
                  <a:pt x="195" y="2373"/>
                </a:lnTo>
                <a:lnTo>
                  <a:pt x="190" y="2364"/>
                </a:lnTo>
                <a:lnTo>
                  <a:pt x="184" y="2357"/>
                </a:lnTo>
                <a:lnTo>
                  <a:pt x="177" y="2352"/>
                </a:lnTo>
                <a:lnTo>
                  <a:pt x="169" y="2346"/>
                </a:lnTo>
                <a:lnTo>
                  <a:pt x="161" y="2342"/>
                </a:lnTo>
                <a:lnTo>
                  <a:pt x="152" y="2339"/>
                </a:lnTo>
                <a:lnTo>
                  <a:pt x="142" y="2336"/>
                </a:lnTo>
                <a:lnTo>
                  <a:pt x="137" y="2335"/>
                </a:lnTo>
                <a:lnTo>
                  <a:pt x="131" y="2335"/>
                </a:lnTo>
                <a:lnTo>
                  <a:pt x="119" y="2334"/>
                </a:lnTo>
                <a:lnTo>
                  <a:pt x="109" y="2335"/>
                </a:lnTo>
                <a:lnTo>
                  <a:pt x="100" y="2337"/>
                </a:lnTo>
                <a:lnTo>
                  <a:pt x="90" y="2340"/>
                </a:lnTo>
                <a:lnTo>
                  <a:pt x="80" y="2344"/>
                </a:lnTo>
                <a:lnTo>
                  <a:pt x="71" y="2349"/>
                </a:lnTo>
                <a:lnTo>
                  <a:pt x="62" y="2355"/>
                </a:lnTo>
                <a:lnTo>
                  <a:pt x="53" y="2362"/>
                </a:lnTo>
                <a:lnTo>
                  <a:pt x="44" y="2370"/>
                </a:lnTo>
                <a:lnTo>
                  <a:pt x="37" y="2380"/>
                </a:lnTo>
                <a:lnTo>
                  <a:pt x="29" y="2390"/>
                </a:lnTo>
                <a:lnTo>
                  <a:pt x="23" y="2401"/>
                </a:lnTo>
                <a:lnTo>
                  <a:pt x="17" y="2412"/>
                </a:lnTo>
                <a:lnTo>
                  <a:pt x="11" y="2424"/>
                </a:lnTo>
                <a:lnTo>
                  <a:pt x="7" y="2437"/>
                </a:lnTo>
                <a:lnTo>
                  <a:pt x="4" y="2451"/>
                </a:lnTo>
                <a:lnTo>
                  <a:pt x="1" y="2465"/>
                </a:lnTo>
                <a:lnTo>
                  <a:pt x="1" y="2472"/>
                </a:lnTo>
                <a:lnTo>
                  <a:pt x="0" y="2479"/>
                </a:lnTo>
                <a:lnTo>
                  <a:pt x="0" y="2486"/>
                </a:lnTo>
                <a:lnTo>
                  <a:pt x="0" y="2493"/>
                </a:lnTo>
                <a:lnTo>
                  <a:pt x="2" y="2506"/>
                </a:lnTo>
                <a:lnTo>
                  <a:pt x="5" y="2520"/>
                </a:lnTo>
                <a:lnTo>
                  <a:pt x="7" y="2526"/>
                </a:lnTo>
                <a:lnTo>
                  <a:pt x="9" y="2533"/>
                </a:lnTo>
                <a:lnTo>
                  <a:pt x="14" y="2546"/>
                </a:lnTo>
                <a:lnTo>
                  <a:pt x="17" y="2552"/>
                </a:lnTo>
                <a:lnTo>
                  <a:pt x="20" y="2558"/>
                </a:lnTo>
                <a:lnTo>
                  <a:pt x="27" y="2569"/>
                </a:lnTo>
                <a:lnTo>
                  <a:pt x="31" y="2574"/>
                </a:lnTo>
                <a:lnTo>
                  <a:pt x="35" y="2579"/>
                </a:lnTo>
                <a:lnTo>
                  <a:pt x="40" y="2584"/>
                </a:lnTo>
                <a:lnTo>
                  <a:pt x="44" y="2589"/>
                </a:lnTo>
                <a:lnTo>
                  <a:pt x="49" y="2593"/>
                </a:lnTo>
                <a:lnTo>
                  <a:pt x="55" y="2597"/>
                </a:lnTo>
                <a:lnTo>
                  <a:pt x="60" y="2600"/>
                </a:lnTo>
                <a:lnTo>
                  <a:pt x="65" y="2604"/>
                </a:lnTo>
                <a:lnTo>
                  <a:pt x="77" y="2609"/>
                </a:lnTo>
                <a:lnTo>
                  <a:pt x="83" y="2612"/>
                </a:lnTo>
                <a:lnTo>
                  <a:pt x="90" y="2614"/>
                </a:lnTo>
                <a:lnTo>
                  <a:pt x="96" y="2615"/>
                </a:lnTo>
                <a:lnTo>
                  <a:pt x="103" y="2616"/>
                </a:lnTo>
                <a:lnTo>
                  <a:pt x="110" y="2617"/>
                </a:lnTo>
                <a:lnTo>
                  <a:pt x="117" y="2617"/>
                </a:lnTo>
                <a:lnTo>
                  <a:pt x="131" y="2617"/>
                </a:lnTo>
                <a:lnTo>
                  <a:pt x="144" y="2616"/>
                </a:lnTo>
                <a:lnTo>
                  <a:pt x="157" y="2615"/>
                </a:lnTo>
                <a:lnTo>
                  <a:pt x="170" y="2613"/>
                </a:lnTo>
                <a:lnTo>
                  <a:pt x="182" y="2611"/>
                </a:lnTo>
                <a:lnTo>
                  <a:pt x="194" y="2608"/>
                </a:lnTo>
                <a:lnTo>
                  <a:pt x="207" y="2605"/>
                </a:lnTo>
                <a:lnTo>
                  <a:pt x="219" y="2601"/>
                </a:lnTo>
                <a:lnTo>
                  <a:pt x="231" y="2596"/>
                </a:lnTo>
                <a:lnTo>
                  <a:pt x="243" y="2590"/>
                </a:lnTo>
                <a:lnTo>
                  <a:pt x="255" y="2583"/>
                </a:lnTo>
                <a:lnTo>
                  <a:pt x="267" y="2576"/>
                </a:lnTo>
                <a:lnTo>
                  <a:pt x="280" y="2568"/>
                </a:lnTo>
                <a:lnTo>
                  <a:pt x="292" y="2559"/>
                </a:lnTo>
                <a:lnTo>
                  <a:pt x="304" y="2548"/>
                </a:lnTo>
                <a:lnTo>
                  <a:pt x="317" y="2537"/>
                </a:lnTo>
                <a:lnTo>
                  <a:pt x="330" y="2524"/>
                </a:lnTo>
                <a:lnTo>
                  <a:pt x="342" y="2511"/>
                </a:lnTo>
                <a:lnTo>
                  <a:pt x="356" y="2496"/>
                </a:lnTo>
                <a:lnTo>
                  <a:pt x="369" y="2481"/>
                </a:lnTo>
                <a:lnTo>
                  <a:pt x="384" y="2464"/>
                </a:lnTo>
                <a:lnTo>
                  <a:pt x="397" y="2446"/>
                </a:lnTo>
                <a:lnTo>
                  <a:pt x="412" y="2426"/>
                </a:lnTo>
                <a:lnTo>
                  <a:pt x="426" y="2405"/>
                </a:lnTo>
                <a:lnTo>
                  <a:pt x="457" y="2359"/>
                </a:lnTo>
                <a:lnTo>
                  <a:pt x="473" y="2334"/>
                </a:lnTo>
                <a:lnTo>
                  <a:pt x="489" y="2307"/>
                </a:lnTo>
                <a:lnTo>
                  <a:pt x="523" y="2250"/>
                </a:lnTo>
                <a:lnTo>
                  <a:pt x="559" y="2185"/>
                </a:lnTo>
                <a:lnTo>
                  <a:pt x="571" y="2162"/>
                </a:lnTo>
                <a:lnTo>
                  <a:pt x="578" y="2150"/>
                </a:lnTo>
                <a:lnTo>
                  <a:pt x="584" y="2138"/>
                </a:lnTo>
                <a:lnTo>
                  <a:pt x="597" y="2112"/>
                </a:lnTo>
                <a:lnTo>
                  <a:pt x="610" y="2084"/>
                </a:lnTo>
                <a:lnTo>
                  <a:pt x="637" y="2025"/>
                </a:lnTo>
                <a:lnTo>
                  <a:pt x="665" y="1961"/>
                </a:lnTo>
                <a:lnTo>
                  <a:pt x="693" y="1892"/>
                </a:lnTo>
                <a:lnTo>
                  <a:pt x="722" y="1818"/>
                </a:lnTo>
                <a:lnTo>
                  <a:pt x="752" y="1741"/>
                </a:lnTo>
                <a:lnTo>
                  <a:pt x="782" y="1659"/>
                </a:lnTo>
                <a:lnTo>
                  <a:pt x="846" y="1486"/>
                </a:lnTo>
                <a:lnTo>
                  <a:pt x="914" y="1302"/>
                </a:lnTo>
                <a:lnTo>
                  <a:pt x="984" y="1110"/>
                </a:lnTo>
                <a:lnTo>
                  <a:pt x="1058" y="911"/>
                </a:lnTo>
                <a:lnTo>
                  <a:pt x="1295" y="911"/>
                </a:lnTo>
                <a:lnTo>
                  <a:pt x="1307" y="869"/>
                </a:lnTo>
                <a:lnTo>
                  <a:pt x="1070" y="869"/>
                </a:lnTo>
                <a:lnTo>
                  <a:pt x="1178" y="570"/>
                </a:lnTo>
                <a:lnTo>
                  <a:pt x="1188" y="544"/>
                </a:lnTo>
                <a:lnTo>
                  <a:pt x="1201" y="512"/>
                </a:lnTo>
                <a:lnTo>
                  <a:pt x="1216" y="476"/>
                </a:lnTo>
                <a:lnTo>
                  <a:pt x="1233" y="436"/>
                </a:lnTo>
                <a:lnTo>
                  <a:pt x="1253" y="392"/>
                </a:lnTo>
                <a:lnTo>
                  <a:pt x="1274" y="348"/>
                </a:lnTo>
                <a:lnTo>
                  <a:pt x="1297" y="304"/>
                </a:lnTo>
                <a:lnTo>
                  <a:pt x="1309" y="282"/>
                </a:lnTo>
                <a:lnTo>
                  <a:pt x="1321" y="260"/>
                </a:lnTo>
                <a:lnTo>
                  <a:pt x="1333" y="237"/>
                </a:lnTo>
                <a:lnTo>
                  <a:pt x="1346" y="216"/>
                </a:lnTo>
                <a:lnTo>
                  <a:pt x="1359" y="196"/>
                </a:lnTo>
                <a:lnTo>
                  <a:pt x="1372" y="176"/>
                </a:lnTo>
                <a:lnTo>
                  <a:pt x="1386" y="158"/>
                </a:lnTo>
                <a:lnTo>
                  <a:pt x="1399" y="140"/>
                </a:lnTo>
                <a:lnTo>
                  <a:pt x="1413" y="123"/>
                </a:lnTo>
                <a:lnTo>
                  <a:pt x="1426" y="108"/>
                </a:lnTo>
                <a:lnTo>
                  <a:pt x="1433" y="100"/>
                </a:lnTo>
                <a:lnTo>
                  <a:pt x="1440" y="93"/>
                </a:lnTo>
                <a:lnTo>
                  <a:pt x="1453" y="80"/>
                </a:lnTo>
                <a:lnTo>
                  <a:pt x="1460" y="74"/>
                </a:lnTo>
                <a:lnTo>
                  <a:pt x="1467" y="69"/>
                </a:lnTo>
                <a:lnTo>
                  <a:pt x="1473" y="64"/>
                </a:lnTo>
                <a:lnTo>
                  <a:pt x="1480" y="60"/>
                </a:lnTo>
                <a:lnTo>
                  <a:pt x="1493" y="52"/>
                </a:lnTo>
                <a:lnTo>
                  <a:pt x="1500" y="49"/>
                </a:lnTo>
                <a:lnTo>
                  <a:pt x="1506" y="47"/>
                </a:lnTo>
                <a:lnTo>
                  <a:pt x="1513" y="45"/>
                </a:lnTo>
                <a:lnTo>
                  <a:pt x="1519" y="43"/>
                </a:lnTo>
                <a:lnTo>
                  <a:pt x="1526" y="42"/>
                </a:lnTo>
                <a:lnTo>
                  <a:pt x="1532" y="42"/>
                </a:lnTo>
                <a:lnTo>
                  <a:pt x="1543" y="42"/>
                </a:lnTo>
                <a:lnTo>
                  <a:pt x="1548" y="43"/>
                </a:lnTo>
                <a:lnTo>
                  <a:pt x="1550" y="44"/>
                </a:lnTo>
                <a:lnTo>
                  <a:pt x="1553" y="45"/>
                </a:lnTo>
                <a:lnTo>
                  <a:pt x="1557" y="47"/>
                </a:lnTo>
                <a:lnTo>
                  <a:pt x="1558" y="49"/>
                </a:lnTo>
                <a:lnTo>
                  <a:pt x="1560" y="51"/>
                </a:lnTo>
                <a:lnTo>
                  <a:pt x="1560" y="53"/>
                </a:lnTo>
                <a:lnTo>
                  <a:pt x="1561" y="56"/>
                </a:lnTo>
                <a:lnTo>
                  <a:pt x="1561" y="63"/>
                </a:lnTo>
                <a:lnTo>
                  <a:pt x="1560" y="67"/>
                </a:lnTo>
                <a:lnTo>
                  <a:pt x="1558" y="71"/>
                </a:lnTo>
                <a:lnTo>
                  <a:pt x="1556" y="75"/>
                </a:lnTo>
                <a:lnTo>
                  <a:pt x="1553" y="80"/>
                </a:lnTo>
                <a:lnTo>
                  <a:pt x="1538" y="100"/>
                </a:lnTo>
                <a:lnTo>
                  <a:pt x="1534" y="106"/>
                </a:lnTo>
                <a:lnTo>
                  <a:pt x="1530" y="112"/>
                </a:lnTo>
                <a:lnTo>
                  <a:pt x="1526" y="119"/>
                </a:lnTo>
                <a:lnTo>
                  <a:pt x="1523" y="127"/>
                </a:lnTo>
                <a:lnTo>
                  <a:pt x="1519" y="137"/>
                </a:lnTo>
                <a:lnTo>
                  <a:pt x="1516" y="147"/>
                </a:lnTo>
                <a:lnTo>
                  <a:pt x="1513" y="158"/>
                </a:lnTo>
                <a:lnTo>
                  <a:pt x="1511" y="170"/>
                </a:lnTo>
                <a:lnTo>
                  <a:pt x="1511" y="181"/>
                </a:lnTo>
                <a:lnTo>
                  <a:pt x="1511" y="192"/>
                </a:lnTo>
                <a:lnTo>
                  <a:pt x="1512" y="202"/>
                </a:lnTo>
                <a:lnTo>
                  <a:pt x="1514" y="212"/>
                </a:lnTo>
                <a:lnTo>
                  <a:pt x="1517" y="222"/>
                </a:lnTo>
                <a:lnTo>
                  <a:pt x="1521" y="231"/>
                </a:lnTo>
                <a:lnTo>
                  <a:pt x="1525" y="240"/>
                </a:lnTo>
                <a:lnTo>
                  <a:pt x="1531" y="249"/>
                </a:lnTo>
                <a:lnTo>
                  <a:pt x="1538" y="256"/>
                </a:lnTo>
                <a:lnTo>
                  <a:pt x="1545" y="263"/>
                </a:lnTo>
                <a:lnTo>
                  <a:pt x="1553" y="269"/>
                </a:lnTo>
                <a:lnTo>
                  <a:pt x="1562" y="274"/>
                </a:lnTo>
                <a:lnTo>
                  <a:pt x="1572" y="278"/>
                </a:lnTo>
                <a:lnTo>
                  <a:pt x="1577" y="280"/>
                </a:lnTo>
                <a:lnTo>
                  <a:pt x="1582" y="281"/>
                </a:lnTo>
                <a:lnTo>
                  <a:pt x="1588" y="282"/>
                </a:lnTo>
                <a:lnTo>
                  <a:pt x="1593" y="283"/>
                </a:lnTo>
                <a:lnTo>
                  <a:pt x="1599" y="283"/>
                </a:lnTo>
                <a:lnTo>
                  <a:pt x="1605" y="283"/>
                </a:lnTo>
                <a:lnTo>
                  <a:pt x="1616" y="283"/>
                </a:lnTo>
                <a:lnTo>
                  <a:pt x="1628" y="281"/>
                </a:lnTo>
                <a:lnTo>
                  <a:pt x="1639" y="278"/>
                </a:lnTo>
                <a:lnTo>
                  <a:pt x="1644" y="277"/>
                </a:lnTo>
                <a:lnTo>
                  <a:pt x="1649" y="274"/>
                </a:lnTo>
                <a:lnTo>
                  <a:pt x="1659" y="270"/>
                </a:lnTo>
                <a:lnTo>
                  <a:pt x="1669" y="264"/>
                </a:lnTo>
                <a:lnTo>
                  <a:pt x="1673" y="261"/>
                </a:lnTo>
                <a:lnTo>
                  <a:pt x="1678" y="257"/>
                </a:lnTo>
                <a:lnTo>
                  <a:pt x="1682" y="254"/>
                </a:lnTo>
                <a:lnTo>
                  <a:pt x="1687" y="250"/>
                </a:lnTo>
                <a:lnTo>
                  <a:pt x="1695" y="240"/>
                </a:lnTo>
                <a:lnTo>
                  <a:pt x="1702" y="231"/>
                </a:lnTo>
                <a:lnTo>
                  <a:pt x="1709" y="222"/>
                </a:lnTo>
                <a:lnTo>
                  <a:pt x="1715" y="211"/>
                </a:lnTo>
                <a:lnTo>
                  <a:pt x="1720" y="200"/>
                </a:lnTo>
                <a:lnTo>
                  <a:pt x="1724" y="188"/>
                </a:lnTo>
                <a:lnTo>
                  <a:pt x="1727" y="176"/>
                </a:lnTo>
                <a:lnTo>
                  <a:pt x="1729" y="169"/>
                </a:lnTo>
                <a:lnTo>
                  <a:pt x="1730" y="163"/>
                </a:lnTo>
                <a:lnTo>
                  <a:pt x="1731" y="145"/>
                </a:lnTo>
                <a:lnTo>
                  <a:pt x="1731" y="136"/>
                </a:lnTo>
                <a:lnTo>
                  <a:pt x="1731" y="128"/>
                </a:lnTo>
                <a:lnTo>
                  <a:pt x="1730" y="120"/>
                </a:lnTo>
                <a:lnTo>
                  <a:pt x="1729" y="112"/>
                </a:lnTo>
                <a:lnTo>
                  <a:pt x="1728" y="104"/>
                </a:lnTo>
                <a:lnTo>
                  <a:pt x="1726" y="97"/>
                </a:lnTo>
                <a:lnTo>
                  <a:pt x="1724" y="90"/>
                </a:lnTo>
                <a:lnTo>
                  <a:pt x="1721" y="82"/>
                </a:lnTo>
                <a:lnTo>
                  <a:pt x="1718" y="75"/>
                </a:lnTo>
                <a:lnTo>
                  <a:pt x="1715" y="68"/>
                </a:lnTo>
                <a:lnTo>
                  <a:pt x="1708" y="56"/>
                </a:lnTo>
                <a:lnTo>
                  <a:pt x="1704" y="50"/>
                </a:lnTo>
                <a:lnTo>
                  <a:pt x="1699" y="45"/>
                </a:lnTo>
                <a:lnTo>
                  <a:pt x="1695" y="40"/>
                </a:lnTo>
                <a:lnTo>
                  <a:pt x="1690" y="35"/>
                </a:lnTo>
                <a:lnTo>
                  <a:pt x="1685" y="30"/>
                </a:lnTo>
                <a:lnTo>
                  <a:pt x="1679" y="26"/>
                </a:lnTo>
                <a:lnTo>
                  <a:pt x="1668" y="18"/>
                </a:lnTo>
                <a:lnTo>
                  <a:pt x="1662" y="15"/>
                </a:lnTo>
                <a:lnTo>
                  <a:pt x="1656" y="12"/>
                </a:lnTo>
                <a:lnTo>
                  <a:pt x="1649" y="9"/>
                </a:lnTo>
                <a:lnTo>
                  <a:pt x="1642" y="7"/>
                </a:lnTo>
                <a:lnTo>
                  <a:pt x="1636" y="5"/>
                </a:lnTo>
                <a:lnTo>
                  <a:pt x="1629" y="3"/>
                </a:lnTo>
                <a:lnTo>
                  <a:pt x="1620" y="2"/>
                </a:lnTo>
                <a:lnTo>
                  <a:pt x="1613" y="1"/>
                </a:lnTo>
                <a:lnTo>
                  <a:pt x="1598" y="0"/>
                </a:lnTo>
                <a:lnTo>
                  <a:pt x="1580" y="1"/>
                </a:lnTo>
                <a:lnTo>
                  <a:pt x="1561" y="3"/>
                </a:lnTo>
                <a:lnTo>
                  <a:pt x="1542" y="7"/>
                </a:lnTo>
                <a:lnTo>
                  <a:pt x="1533" y="9"/>
                </a:lnTo>
                <a:lnTo>
                  <a:pt x="1523" y="12"/>
                </a:lnTo>
                <a:lnTo>
                  <a:pt x="1513" y="15"/>
                </a:lnTo>
                <a:lnTo>
                  <a:pt x="1504" y="18"/>
                </a:lnTo>
                <a:lnTo>
                  <a:pt x="1494" y="22"/>
                </a:lnTo>
                <a:lnTo>
                  <a:pt x="1484" y="26"/>
                </a:lnTo>
                <a:lnTo>
                  <a:pt x="1465" y="36"/>
                </a:lnTo>
                <a:lnTo>
                  <a:pt x="1445" y="47"/>
                </a:lnTo>
                <a:lnTo>
                  <a:pt x="1434" y="53"/>
                </a:lnTo>
                <a:lnTo>
                  <a:pt x="1424" y="59"/>
                </a:lnTo>
                <a:lnTo>
                  <a:pt x="1403" y="73"/>
                </a:lnTo>
                <a:lnTo>
                  <a:pt x="1382" y="90"/>
                </a:lnTo>
                <a:lnTo>
                  <a:pt x="1360" y="107"/>
                </a:lnTo>
                <a:lnTo>
                  <a:pt x="1338" y="125"/>
                </a:lnTo>
                <a:lnTo>
                  <a:pt x="1315" y="146"/>
                </a:lnTo>
                <a:lnTo>
                  <a:pt x="1292" y="168"/>
                </a:lnTo>
                <a:lnTo>
                  <a:pt x="1269" y="191"/>
                </a:lnTo>
                <a:lnTo>
                  <a:pt x="1256" y="205"/>
                </a:lnTo>
                <a:lnTo>
                  <a:pt x="1243" y="220"/>
                </a:lnTo>
                <a:lnTo>
                  <a:pt x="1230" y="234"/>
                </a:lnTo>
                <a:lnTo>
                  <a:pt x="1217" y="251"/>
                </a:lnTo>
                <a:lnTo>
                  <a:pt x="1191" y="283"/>
                </a:lnTo>
                <a:lnTo>
                  <a:pt x="1178" y="300"/>
                </a:lnTo>
                <a:lnTo>
                  <a:pt x="1165" y="317"/>
                </a:lnTo>
                <a:lnTo>
                  <a:pt x="1139" y="353"/>
                </a:lnTo>
                <a:lnTo>
                  <a:pt x="1127" y="372"/>
                </a:lnTo>
                <a:lnTo>
                  <a:pt x="1113" y="391"/>
                </a:lnTo>
                <a:lnTo>
                  <a:pt x="1088" y="432"/>
                </a:lnTo>
                <a:lnTo>
                  <a:pt x="1064" y="474"/>
                </a:lnTo>
                <a:lnTo>
                  <a:pt x="1040" y="517"/>
                </a:lnTo>
                <a:lnTo>
                  <a:pt x="1016" y="562"/>
                </a:lnTo>
                <a:lnTo>
                  <a:pt x="993" y="610"/>
                </a:lnTo>
                <a:lnTo>
                  <a:pt x="970" y="658"/>
                </a:lnTo>
                <a:lnTo>
                  <a:pt x="959" y="683"/>
                </a:lnTo>
                <a:lnTo>
                  <a:pt x="949" y="708"/>
                </a:lnTo>
                <a:lnTo>
                  <a:pt x="927" y="761"/>
                </a:lnTo>
                <a:lnTo>
                  <a:pt x="907" y="814"/>
                </a:lnTo>
                <a:lnTo>
                  <a:pt x="887" y="869"/>
                </a:lnTo>
                <a:lnTo>
                  <a:pt x="688" y="869"/>
                </a:lnTo>
                <a:lnTo>
                  <a:pt x="674" y="911"/>
                </a:ln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Char char="•"/>
              <a:defRPr/>
            </a:pPr>
            <a:endParaRPr lang="is-IS"/>
          </a:p>
        </p:txBody>
      </p:sp>
      <p:sp>
        <p:nvSpPr>
          <p:cNvPr id="874508" name="Freeform 12"/>
          <p:cNvSpPr>
            <a:spLocks/>
          </p:cNvSpPr>
          <p:nvPr/>
        </p:nvSpPr>
        <p:spPr bwMode="auto">
          <a:xfrm>
            <a:off x="8083063" y="1784350"/>
            <a:ext cx="232997" cy="173038"/>
          </a:xfrm>
          <a:custGeom>
            <a:avLst/>
            <a:gdLst/>
            <a:ahLst/>
            <a:cxnLst>
              <a:cxn ang="0">
                <a:pos x="434" y="485"/>
              </a:cxn>
              <a:cxn ang="0">
                <a:pos x="561" y="296"/>
              </a:cxn>
              <a:cxn ang="0">
                <a:pos x="687" y="158"/>
              </a:cxn>
              <a:cxn ang="0">
                <a:pos x="801" y="74"/>
              </a:cxn>
              <a:cxn ang="0">
                <a:pos x="873" y="45"/>
              </a:cxn>
              <a:cxn ang="0">
                <a:pos x="922" y="43"/>
              </a:cxn>
              <a:cxn ang="0">
                <a:pos x="945" y="63"/>
              </a:cxn>
              <a:cxn ang="0">
                <a:pos x="947" y="111"/>
              </a:cxn>
              <a:cxn ang="0">
                <a:pos x="855" y="379"/>
              </a:cxn>
              <a:cxn ang="0">
                <a:pos x="1012" y="472"/>
              </a:cxn>
              <a:cxn ang="0">
                <a:pos x="1093" y="350"/>
              </a:cxn>
              <a:cxn ang="0">
                <a:pos x="1213" y="208"/>
              </a:cxn>
              <a:cxn ang="0">
                <a:pos x="1337" y="96"/>
              </a:cxn>
              <a:cxn ang="0">
                <a:pos x="1430" y="43"/>
              </a:cxn>
              <a:cxn ang="0">
                <a:pos x="1485" y="47"/>
              </a:cxn>
              <a:cxn ang="0">
                <a:pos x="1521" y="84"/>
              </a:cxn>
              <a:cxn ang="0">
                <a:pos x="1517" y="154"/>
              </a:cxn>
              <a:cxn ang="0">
                <a:pos x="1420" y="394"/>
              </a:cxn>
              <a:cxn ang="0">
                <a:pos x="1239" y="825"/>
              </a:cxn>
              <a:cxn ang="0">
                <a:pos x="1203" y="952"/>
              </a:cxn>
              <a:cxn ang="0">
                <a:pos x="1203" y="1049"/>
              </a:cxn>
              <a:cxn ang="0">
                <a:pos x="1226" y="1105"/>
              </a:cxn>
              <a:cxn ang="0">
                <a:pos x="1266" y="1135"/>
              </a:cxn>
              <a:cxn ang="0">
                <a:pos x="1325" y="1146"/>
              </a:cxn>
              <a:cxn ang="0">
                <a:pos x="1400" y="1133"/>
              </a:cxn>
              <a:cxn ang="0">
                <a:pos x="1495" y="1080"/>
              </a:cxn>
              <a:cxn ang="0">
                <a:pos x="1585" y="993"/>
              </a:cxn>
              <a:cxn ang="0">
                <a:pos x="1647" y="866"/>
              </a:cxn>
              <a:cxn ang="0">
                <a:pos x="1532" y="1006"/>
              </a:cxn>
              <a:cxn ang="0">
                <a:pos x="1457" y="1066"/>
              </a:cxn>
              <a:cxn ang="0">
                <a:pos x="1395" y="1083"/>
              </a:cxn>
              <a:cxn ang="0">
                <a:pos x="1365" y="1058"/>
              </a:cxn>
              <a:cxn ang="0">
                <a:pos x="1358" y="1017"/>
              </a:cxn>
              <a:cxn ang="0">
                <a:pos x="1390" y="915"/>
              </a:cxn>
              <a:cxn ang="0">
                <a:pos x="1597" y="432"/>
              </a:cxn>
              <a:cxn ang="0">
                <a:pos x="1672" y="223"/>
              </a:cxn>
              <a:cxn ang="0">
                <a:pos x="1675" y="148"/>
              </a:cxn>
              <a:cxn ang="0">
                <a:pos x="1656" y="84"/>
              </a:cxn>
              <a:cxn ang="0">
                <a:pos x="1615" y="35"/>
              </a:cxn>
              <a:cxn ang="0">
                <a:pos x="1550" y="6"/>
              </a:cxn>
              <a:cxn ang="0">
                <a:pos x="1463" y="1"/>
              </a:cxn>
              <a:cxn ang="0">
                <a:pos x="1372" y="33"/>
              </a:cxn>
              <a:cxn ang="0">
                <a:pos x="1277" y="101"/>
              </a:cxn>
              <a:cxn ang="0">
                <a:pos x="1137" y="242"/>
              </a:cxn>
              <a:cxn ang="0">
                <a:pos x="1060" y="326"/>
              </a:cxn>
              <a:cxn ang="0">
                <a:pos x="1093" y="180"/>
              </a:cxn>
              <a:cxn ang="0">
                <a:pos x="1089" y="107"/>
              </a:cxn>
              <a:cxn ang="0">
                <a:pos x="1061" y="49"/>
              </a:cxn>
              <a:cxn ang="0">
                <a:pos x="1011" y="13"/>
              </a:cxn>
              <a:cxn ang="0">
                <a:pos x="943" y="0"/>
              </a:cxn>
              <a:cxn ang="0">
                <a:pos x="836" y="24"/>
              </a:cxn>
              <a:cxn ang="0">
                <a:pos x="724" y="90"/>
              </a:cxn>
              <a:cxn ang="0">
                <a:pos x="618" y="183"/>
              </a:cxn>
              <a:cxn ang="0">
                <a:pos x="524" y="294"/>
              </a:cxn>
              <a:cxn ang="0">
                <a:pos x="592" y="8"/>
              </a:cxn>
              <a:cxn ang="0">
                <a:pos x="460" y="46"/>
              </a:cxn>
              <a:cxn ang="0">
                <a:pos x="315" y="57"/>
              </a:cxn>
            </a:cxnLst>
            <a:rect l="0" t="0" r="r" b="b"/>
            <a:pathLst>
              <a:path w="1677" h="1146">
                <a:moveTo>
                  <a:pt x="0" y="1130"/>
                </a:moveTo>
                <a:lnTo>
                  <a:pt x="183" y="1130"/>
                </a:lnTo>
                <a:lnTo>
                  <a:pt x="400" y="557"/>
                </a:lnTo>
                <a:lnTo>
                  <a:pt x="407" y="540"/>
                </a:lnTo>
                <a:lnTo>
                  <a:pt x="415" y="522"/>
                </a:lnTo>
                <a:lnTo>
                  <a:pt x="424" y="504"/>
                </a:lnTo>
                <a:lnTo>
                  <a:pt x="434" y="485"/>
                </a:lnTo>
                <a:lnTo>
                  <a:pt x="445" y="465"/>
                </a:lnTo>
                <a:lnTo>
                  <a:pt x="457" y="445"/>
                </a:lnTo>
                <a:lnTo>
                  <a:pt x="469" y="424"/>
                </a:lnTo>
                <a:lnTo>
                  <a:pt x="483" y="402"/>
                </a:lnTo>
                <a:lnTo>
                  <a:pt x="513" y="360"/>
                </a:lnTo>
                <a:lnTo>
                  <a:pt x="545" y="317"/>
                </a:lnTo>
                <a:lnTo>
                  <a:pt x="561" y="296"/>
                </a:lnTo>
                <a:lnTo>
                  <a:pt x="578" y="275"/>
                </a:lnTo>
                <a:lnTo>
                  <a:pt x="596" y="254"/>
                </a:lnTo>
                <a:lnTo>
                  <a:pt x="614" y="233"/>
                </a:lnTo>
                <a:lnTo>
                  <a:pt x="632" y="213"/>
                </a:lnTo>
                <a:lnTo>
                  <a:pt x="650" y="194"/>
                </a:lnTo>
                <a:lnTo>
                  <a:pt x="669" y="176"/>
                </a:lnTo>
                <a:lnTo>
                  <a:pt x="687" y="158"/>
                </a:lnTo>
                <a:lnTo>
                  <a:pt x="706" y="142"/>
                </a:lnTo>
                <a:lnTo>
                  <a:pt x="716" y="134"/>
                </a:lnTo>
                <a:lnTo>
                  <a:pt x="725" y="126"/>
                </a:lnTo>
                <a:lnTo>
                  <a:pt x="745" y="111"/>
                </a:lnTo>
                <a:lnTo>
                  <a:pt x="764" y="98"/>
                </a:lnTo>
                <a:lnTo>
                  <a:pt x="783" y="85"/>
                </a:lnTo>
                <a:lnTo>
                  <a:pt x="801" y="74"/>
                </a:lnTo>
                <a:lnTo>
                  <a:pt x="820" y="64"/>
                </a:lnTo>
                <a:lnTo>
                  <a:pt x="829" y="60"/>
                </a:lnTo>
                <a:lnTo>
                  <a:pt x="838" y="56"/>
                </a:lnTo>
                <a:lnTo>
                  <a:pt x="847" y="53"/>
                </a:lnTo>
                <a:lnTo>
                  <a:pt x="856" y="50"/>
                </a:lnTo>
                <a:lnTo>
                  <a:pt x="864" y="47"/>
                </a:lnTo>
                <a:lnTo>
                  <a:pt x="873" y="45"/>
                </a:lnTo>
                <a:lnTo>
                  <a:pt x="882" y="43"/>
                </a:lnTo>
                <a:lnTo>
                  <a:pt x="890" y="42"/>
                </a:lnTo>
                <a:lnTo>
                  <a:pt x="898" y="42"/>
                </a:lnTo>
                <a:lnTo>
                  <a:pt x="907" y="41"/>
                </a:lnTo>
                <a:lnTo>
                  <a:pt x="912" y="41"/>
                </a:lnTo>
                <a:lnTo>
                  <a:pt x="917" y="42"/>
                </a:lnTo>
                <a:lnTo>
                  <a:pt x="922" y="43"/>
                </a:lnTo>
                <a:lnTo>
                  <a:pt x="926" y="45"/>
                </a:lnTo>
                <a:lnTo>
                  <a:pt x="930" y="47"/>
                </a:lnTo>
                <a:lnTo>
                  <a:pt x="934" y="49"/>
                </a:lnTo>
                <a:lnTo>
                  <a:pt x="938" y="52"/>
                </a:lnTo>
                <a:lnTo>
                  <a:pt x="941" y="55"/>
                </a:lnTo>
                <a:lnTo>
                  <a:pt x="943" y="59"/>
                </a:lnTo>
                <a:lnTo>
                  <a:pt x="945" y="63"/>
                </a:lnTo>
                <a:lnTo>
                  <a:pt x="947" y="67"/>
                </a:lnTo>
                <a:lnTo>
                  <a:pt x="949" y="72"/>
                </a:lnTo>
                <a:lnTo>
                  <a:pt x="949" y="77"/>
                </a:lnTo>
                <a:lnTo>
                  <a:pt x="950" y="83"/>
                </a:lnTo>
                <a:lnTo>
                  <a:pt x="950" y="90"/>
                </a:lnTo>
                <a:lnTo>
                  <a:pt x="949" y="97"/>
                </a:lnTo>
                <a:lnTo>
                  <a:pt x="947" y="111"/>
                </a:lnTo>
                <a:lnTo>
                  <a:pt x="944" y="127"/>
                </a:lnTo>
                <a:lnTo>
                  <a:pt x="939" y="147"/>
                </a:lnTo>
                <a:lnTo>
                  <a:pt x="931" y="173"/>
                </a:lnTo>
                <a:lnTo>
                  <a:pt x="919" y="207"/>
                </a:lnTo>
                <a:lnTo>
                  <a:pt x="903" y="251"/>
                </a:lnTo>
                <a:lnTo>
                  <a:pt x="882" y="308"/>
                </a:lnTo>
                <a:lnTo>
                  <a:pt x="855" y="379"/>
                </a:lnTo>
                <a:lnTo>
                  <a:pt x="570" y="1130"/>
                </a:lnTo>
                <a:lnTo>
                  <a:pt x="753" y="1130"/>
                </a:lnTo>
                <a:lnTo>
                  <a:pt x="976" y="544"/>
                </a:lnTo>
                <a:lnTo>
                  <a:pt x="983" y="527"/>
                </a:lnTo>
                <a:lnTo>
                  <a:pt x="992" y="509"/>
                </a:lnTo>
                <a:lnTo>
                  <a:pt x="1001" y="491"/>
                </a:lnTo>
                <a:lnTo>
                  <a:pt x="1012" y="472"/>
                </a:lnTo>
                <a:lnTo>
                  <a:pt x="1023" y="453"/>
                </a:lnTo>
                <a:lnTo>
                  <a:pt x="1029" y="443"/>
                </a:lnTo>
                <a:lnTo>
                  <a:pt x="1036" y="433"/>
                </a:lnTo>
                <a:lnTo>
                  <a:pt x="1049" y="412"/>
                </a:lnTo>
                <a:lnTo>
                  <a:pt x="1063" y="391"/>
                </a:lnTo>
                <a:lnTo>
                  <a:pt x="1078" y="370"/>
                </a:lnTo>
                <a:lnTo>
                  <a:pt x="1093" y="350"/>
                </a:lnTo>
                <a:lnTo>
                  <a:pt x="1109" y="329"/>
                </a:lnTo>
                <a:lnTo>
                  <a:pt x="1126" y="308"/>
                </a:lnTo>
                <a:lnTo>
                  <a:pt x="1143" y="287"/>
                </a:lnTo>
                <a:lnTo>
                  <a:pt x="1160" y="267"/>
                </a:lnTo>
                <a:lnTo>
                  <a:pt x="1178" y="246"/>
                </a:lnTo>
                <a:lnTo>
                  <a:pt x="1195" y="227"/>
                </a:lnTo>
                <a:lnTo>
                  <a:pt x="1213" y="208"/>
                </a:lnTo>
                <a:lnTo>
                  <a:pt x="1231" y="189"/>
                </a:lnTo>
                <a:lnTo>
                  <a:pt x="1250" y="171"/>
                </a:lnTo>
                <a:lnTo>
                  <a:pt x="1268" y="154"/>
                </a:lnTo>
                <a:lnTo>
                  <a:pt x="1285" y="138"/>
                </a:lnTo>
                <a:lnTo>
                  <a:pt x="1303" y="123"/>
                </a:lnTo>
                <a:lnTo>
                  <a:pt x="1320" y="109"/>
                </a:lnTo>
                <a:lnTo>
                  <a:pt x="1337" y="96"/>
                </a:lnTo>
                <a:lnTo>
                  <a:pt x="1353" y="83"/>
                </a:lnTo>
                <a:lnTo>
                  <a:pt x="1368" y="72"/>
                </a:lnTo>
                <a:lnTo>
                  <a:pt x="1384" y="63"/>
                </a:lnTo>
                <a:lnTo>
                  <a:pt x="1398" y="56"/>
                </a:lnTo>
                <a:lnTo>
                  <a:pt x="1411" y="49"/>
                </a:lnTo>
                <a:lnTo>
                  <a:pt x="1424" y="45"/>
                </a:lnTo>
                <a:lnTo>
                  <a:pt x="1430" y="43"/>
                </a:lnTo>
                <a:lnTo>
                  <a:pt x="1436" y="42"/>
                </a:lnTo>
                <a:lnTo>
                  <a:pt x="1442" y="41"/>
                </a:lnTo>
                <a:lnTo>
                  <a:pt x="1447" y="41"/>
                </a:lnTo>
                <a:lnTo>
                  <a:pt x="1458" y="42"/>
                </a:lnTo>
                <a:lnTo>
                  <a:pt x="1468" y="43"/>
                </a:lnTo>
                <a:lnTo>
                  <a:pt x="1477" y="45"/>
                </a:lnTo>
                <a:lnTo>
                  <a:pt x="1485" y="47"/>
                </a:lnTo>
                <a:lnTo>
                  <a:pt x="1494" y="51"/>
                </a:lnTo>
                <a:lnTo>
                  <a:pt x="1500" y="55"/>
                </a:lnTo>
                <a:lnTo>
                  <a:pt x="1506" y="59"/>
                </a:lnTo>
                <a:lnTo>
                  <a:pt x="1511" y="65"/>
                </a:lnTo>
                <a:lnTo>
                  <a:pt x="1515" y="71"/>
                </a:lnTo>
                <a:lnTo>
                  <a:pt x="1518" y="77"/>
                </a:lnTo>
                <a:lnTo>
                  <a:pt x="1521" y="84"/>
                </a:lnTo>
                <a:lnTo>
                  <a:pt x="1522" y="93"/>
                </a:lnTo>
                <a:lnTo>
                  <a:pt x="1523" y="101"/>
                </a:lnTo>
                <a:lnTo>
                  <a:pt x="1524" y="109"/>
                </a:lnTo>
                <a:lnTo>
                  <a:pt x="1524" y="119"/>
                </a:lnTo>
                <a:lnTo>
                  <a:pt x="1523" y="128"/>
                </a:lnTo>
                <a:lnTo>
                  <a:pt x="1521" y="140"/>
                </a:lnTo>
                <a:lnTo>
                  <a:pt x="1517" y="154"/>
                </a:lnTo>
                <a:lnTo>
                  <a:pt x="1512" y="170"/>
                </a:lnTo>
                <a:lnTo>
                  <a:pt x="1506" y="188"/>
                </a:lnTo>
                <a:lnTo>
                  <a:pt x="1498" y="208"/>
                </a:lnTo>
                <a:lnTo>
                  <a:pt x="1490" y="230"/>
                </a:lnTo>
                <a:lnTo>
                  <a:pt x="1469" y="280"/>
                </a:lnTo>
                <a:lnTo>
                  <a:pt x="1446" y="335"/>
                </a:lnTo>
                <a:lnTo>
                  <a:pt x="1420" y="394"/>
                </a:lnTo>
                <a:lnTo>
                  <a:pt x="1365" y="520"/>
                </a:lnTo>
                <a:lnTo>
                  <a:pt x="1337" y="585"/>
                </a:lnTo>
                <a:lnTo>
                  <a:pt x="1310" y="649"/>
                </a:lnTo>
                <a:lnTo>
                  <a:pt x="1284" y="711"/>
                </a:lnTo>
                <a:lnTo>
                  <a:pt x="1260" y="771"/>
                </a:lnTo>
                <a:lnTo>
                  <a:pt x="1249" y="799"/>
                </a:lnTo>
                <a:lnTo>
                  <a:pt x="1239" y="825"/>
                </a:lnTo>
                <a:lnTo>
                  <a:pt x="1229" y="850"/>
                </a:lnTo>
                <a:lnTo>
                  <a:pt x="1222" y="874"/>
                </a:lnTo>
                <a:lnTo>
                  <a:pt x="1215" y="896"/>
                </a:lnTo>
                <a:lnTo>
                  <a:pt x="1209" y="918"/>
                </a:lnTo>
                <a:lnTo>
                  <a:pt x="1205" y="936"/>
                </a:lnTo>
                <a:lnTo>
                  <a:pt x="1204" y="944"/>
                </a:lnTo>
                <a:lnTo>
                  <a:pt x="1203" y="952"/>
                </a:lnTo>
                <a:lnTo>
                  <a:pt x="1200" y="974"/>
                </a:lnTo>
                <a:lnTo>
                  <a:pt x="1199" y="994"/>
                </a:lnTo>
                <a:lnTo>
                  <a:pt x="1199" y="1014"/>
                </a:lnTo>
                <a:lnTo>
                  <a:pt x="1200" y="1023"/>
                </a:lnTo>
                <a:lnTo>
                  <a:pt x="1200" y="1032"/>
                </a:lnTo>
                <a:lnTo>
                  <a:pt x="1201" y="1040"/>
                </a:lnTo>
                <a:lnTo>
                  <a:pt x="1203" y="1049"/>
                </a:lnTo>
                <a:lnTo>
                  <a:pt x="1205" y="1057"/>
                </a:lnTo>
                <a:lnTo>
                  <a:pt x="1207" y="1065"/>
                </a:lnTo>
                <a:lnTo>
                  <a:pt x="1212" y="1080"/>
                </a:lnTo>
                <a:lnTo>
                  <a:pt x="1215" y="1087"/>
                </a:lnTo>
                <a:lnTo>
                  <a:pt x="1218" y="1093"/>
                </a:lnTo>
                <a:lnTo>
                  <a:pt x="1222" y="1100"/>
                </a:lnTo>
                <a:lnTo>
                  <a:pt x="1226" y="1105"/>
                </a:lnTo>
                <a:lnTo>
                  <a:pt x="1231" y="1111"/>
                </a:lnTo>
                <a:lnTo>
                  <a:pt x="1235" y="1116"/>
                </a:lnTo>
                <a:lnTo>
                  <a:pt x="1242" y="1120"/>
                </a:lnTo>
                <a:lnTo>
                  <a:pt x="1247" y="1125"/>
                </a:lnTo>
                <a:lnTo>
                  <a:pt x="1253" y="1129"/>
                </a:lnTo>
                <a:lnTo>
                  <a:pt x="1260" y="1132"/>
                </a:lnTo>
                <a:lnTo>
                  <a:pt x="1266" y="1135"/>
                </a:lnTo>
                <a:lnTo>
                  <a:pt x="1274" y="1138"/>
                </a:lnTo>
                <a:lnTo>
                  <a:pt x="1281" y="1140"/>
                </a:lnTo>
                <a:lnTo>
                  <a:pt x="1289" y="1142"/>
                </a:lnTo>
                <a:lnTo>
                  <a:pt x="1298" y="1144"/>
                </a:lnTo>
                <a:lnTo>
                  <a:pt x="1306" y="1145"/>
                </a:lnTo>
                <a:lnTo>
                  <a:pt x="1316" y="1146"/>
                </a:lnTo>
                <a:lnTo>
                  <a:pt x="1325" y="1146"/>
                </a:lnTo>
                <a:lnTo>
                  <a:pt x="1341" y="1145"/>
                </a:lnTo>
                <a:lnTo>
                  <a:pt x="1348" y="1144"/>
                </a:lnTo>
                <a:lnTo>
                  <a:pt x="1356" y="1144"/>
                </a:lnTo>
                <a:lnTo>
                  <a:pt x="1363" y="1142"/>
                </a:lnTo>
                <a:lnTo>
                  <a:pt x="1371" y="1141"/>
                </a:lnTo>
                <a:lnTo>
                  <a:pt x="1385" y="1137"/>
                </a:lnTo>
                <a:lnTo>
                  <a:pt x="1400" y="1133"/>
                </a:lnTo>
                <a:lnTo>
                  <a:pt x="1414" y="1127"/>
                </a:lnTo>
                <a:lnTo>
                  <a:pt x="1428" y="1121"/>
                </a:lnTo>
                <a:lnTo>
                  <a:pt x="1442" y="1114"/>
                </a:lnTo>
                <a:lnTo>
                  <a:pt x="1455" y="1106"/>
                </a:lnTo>
                <a:lnTo>
                  <a:pt x="1468" y="1098"/>
                </a:lnTo>
                <a:lnTo>
                  <a:pt x="1481" y="1089"/>
                </a:lnTo>
                <a:lnTo>
                  <a:pt x="1495" y="1080"/>
                </a:lnTo>
                <a:lnTo>
                  <a:pt x="1507" y="1070"/>
                </a:lnTo>
                <a:lnTo>
                  <a:pt x="1519" y="1059"/>
                </a:lnTo>
                <a:lnTo>
                  <a:pt x="1531" y="1049"/>
                </a:lnTo>
                <a:lnTo>
                  <a:pt x="1543" y="1038"/>
                </a:lnTo>
                <a:lnTo>
                  <a:pt x="1554" y="1027"/>
                </a:lnTo>
                <a:lnTo>
                  <a:pt x="1564" y="1016"/>
                </a:lnTo>
                <a:lnTo>
                  <a:pt x="1585" y="993"/>
                </a:lnTo>
                <a:lnTo>
                  <a:pt x="1604" y="970"/>
                </a:lnTo>
                <a:lnTo>
                  <a:pt x="1622" y="948"/>
                </a:lnTo>
                <a:lnTo>
                  <a:pt x="1638" y="927"/>
                </a:lnTo>
                <a:lnTo>
                  <a:pt x="1652" y="908"/>
                </a:lnTo>
                <a:lnTo>
                  <a:pt x="1676" y="873"/>
                </a:lnTo>
                <a:lnTo>
                  <a:pt x="1656" y="855"/>
                </a:lnTo>
                <a:lnTo>
                  <a:pt x="1647" y="866"/>
                </a:lnTo>
                <a:lnTo>
                  <a:pt x="1637" y="879"/>
                </a:lnTo>
                <a:lnTo>
                  <a:pt x="1612" y="912"/>
                </a:lnTo>
                <a:lnTo>
                  <a:pt x="1598" y="930"/>
                </a:lnTo>
                <a:lnTo>
                  <a:pt x="1583" y="949"/>
                </a:lnTo>
                <a:lnTo>
                  <a:pt x="1566" y="969"/>
                </a:lnTo>
                <a:lnTo>
                  <a:pt x="1549" y="988"/>
                </a:lnTo>
                <a:lnTo>
                  <a:pt x="1532" y="1006"/>
                </a:lnTo>
                <a:lnTo>
                  <a:pt x="1514" y="1024"/>
                </a:lnTo>
                <a:lnTo>
                  <a:pt x="1505" y="1032"/>
                </a:lnTo>
                <a:lnTo>
                  <a:pt x="1495" y="1040"/>
                </a:lnTo>
                <a:lnTo>
                  <a:pt x="1485" y="1047"/>
                </a:lnTo>
                <a:lnTo>
                  <a:pt x="1476" y="1054"/>
                </a:lnTo>
                <a:lnTo>
                  <a:pt x="1466" y="1060"/>
                </a:lnTo>
                <a:lnTo>
                  <a:pt x="1457" y="1066"/>
                </a:lnTo>
                <a:lnTo>
                  <a:pt x="1447" y="1072"/>
                </a:lnTo>
                <a:lnTo>
                  <a:pt x="1438" y="1076"/>
                </a:lnTo>
                <a:lnTo>
                  <a:pt x="1429" y="1079"/>
                </a:lnTo>
                <a:lnTo>
                  <a:pt x="1419" y="1081"/>
                </a:lnTo>
                <a:lnTo>
                  <a:pt x="1410" y="1083"/>
                </a:lnTo>
                <a:lnTo>
                  <a:pt x="1401" y="1083"/>
                </a:lnTo>
                <a:lnTo>
                  <a:pt x="1395" y="1083"/>
                </a:lnTo>
                <a:lnTo>
                  <a:pt x="1389" y="1082"/>
                </a:lnTo>
                <a:lnTo>
                  <a:pt x="1383" y="1079"/>
                </a:lnTo>
                <a:lnTo>
                  <a:pt x="1379" y="1077"/>
                </a:lnTo>
                <a:lnTo>
                  <a:pt x="1374" y="1073"/>
                </a:lnTo>
                <a:lnTo>
                  <a:pt x="1371" y="1068"/>
                </a:lnTo>
                <a:lnTo>
                  <a:pt x="1367" y="1063"/>
                </a:lnTo>
                <a:lnTo>
                  <a:pt x="1365" y="1058"/>
                </a:lnTo>
                <a:lnTo>
                  <a:pt x="1362" y="1052"/>
                </a:lnTo>
                <a:lnTo>
                  <a:pt x="1361" y="1046"/>
                </a:lnTo>
                <a:lnTo>
                  <a:pt x="1359" y="1039"/>
                </a:lnTo>
                <a:lnTo>
                  <a:pt x="1359" y="1035"/>
                </a:lnTo>
                <a:lnTo>
                  <a:pt x="1359" y="1032"/>
                </a:lnTo>
                <a:lnTo>
                  <a:pt x="1358" y="1025"/>
                </a:lnTo>
                <a:lnTo>
                  <a:pt x="1358" y="1017"/>
                </a:lnTo>
                <a:lnTo>
                  <a:pt x="1359" y="1009"/>
                </a:lnTo>
                <a:lnTo>
                  <a:pt x="1359" y="1002"/>
                </a:lnTo>
                <a:lnTo>
                  <a:pt x="1361" y="994"/>
                </a:lnTo>
                <a:lnTo>
                  <a:pt x="1364" y="983"/>
                </a:lnTo>
                <a:lnTo>
                  <a:pt x="1369" y="970"/>
                </a:lnTo>
                <a:lnTo>
                  <a:pt x="1375" y="954"/>
                </a:lnTo>
                <a:lnTo>
                  <a:pt x="1390" y="915"/>
                </a:lnTo>
                <a:lnTo>
                  <a:pt x="1410" y="866"/>
                </a:lnTo>
                <a:lnTo>
                  <a:pt x="1433" y="812"/>
                </a:lnTo>
                <a:lnTo>
                  <a:pt x="1459" y="753"/>
                </a:lnTo>
                <a:lnTo>
                  <a:pt x="1515" y="625"/>
                </a:lnTo>
                <a:lnTo>
                  <a:pt x="1543" y="558"/>
                </a:lnTo>
                <a:lnTo>
                  <a:pt x="1571" y="494"/>
                </a:lnTo>
                <a:lnTo>
                  <a:pt x="1597" y="432"/>
                </a:lnTo>
                <a:lnTo>
                  <a:pt x="1620" y="373"/>
                </a:lnTo>
                <a:lnTo>
                  <a:pt x="1641" y="321"/>
                </a:lnTo>
                <a:lnTo>
                  <a:pt x="1649" y="297"/>
                </a:lnTo>
                <a:lnTo>
                  <a:pt x="1657" y="275"/>
                </a:lnTo>
                <a:lnTo>
                  <a:pt x="1663" y="256"/>
                </a:lnTo>
                <a:lnTo>
                  <a:pt x="1669" y="238"/>
                </a:lnTo>
                <a:lnTo>
                  <a:pt x="1672" y="223"/>
                </a:lnTo>
                <a:lnTo>
                  <a:pt x="1674" y="211"/>
                </a:lnTo>
                <a:lnTo>
                  <a:pt x="1675" y="200"/>
                </a:lnTo>
                <a:lnTo>
                  <a:pt x="1676" y="190"/>
                </a:lnTo>
                <a:lnTo>
                  <a:pt x="1677" y="179"/>
                </a:lnTo>
                <a:lnTo>
                  <a:pt x="1677" y="169"/>
                </a:lnTo>
                <a:lnTo>
                  <a:pt x="1676" y="158"/>
                </a:lnTo>
                <a:lnTo>
                  <a:pt x="1675" y="148"/>
                </a:lnTo>
                <a:lnTo>
                  <a:pt x="1674" y="139"/>
                </a:lnTo>
                <a:lnTo>
                  <a:pt x="1672" y="129"/>
                </a:lnTo>
                <a:lnTo>
                  <a:pt x="1670" y="120"/>
                </a:lnTo>
                <a:lnTo>
                  <a:pt x="1667" y="111"/>
                </a:lnTo>
                <a:lnTo>
                  <a:pt x="1664" y="102"/>
                </a:lnTo>
                <a:lnTo>
                  <a:pt x="1660" y="93"/>
                </a:lnTo>
                <a:lnTo>
                  <a:pt x="1656" y="84"/>
                </a:lnTo>
                <a:lnTo>
                  <a:pt x="1652" y="76"/>
                </a:lnTo>
                <a:lnTo>
                  <a:pt x="1647" y="68"/>
                </a:lnTo>
                <a:lnTo>
                  <a:pt x="1641" y="61"/>
                </a:lnTo>
                <a:lnTo>
                  <a:pt x="1636" y="54"/>
                </a:lnTo>
                <a:lnTo>
                  <a:pt x="1629" y="48"/>
                </a:lnTo>
                <a:lnTo>
                  <a:pt x="1622" y="41"/>
                </a:lnTo>
                <a:lnTo>
                  <a:pt x="1615" y="35"/>
                </a:lnTo>
                <a:lnTo>
                  <a:pt x="1607" y="30"/>
                </a:lnTo>
                <a:lnTo>
                  <a:pt x="1599" y="25"/>
                </a:lnTo>
                <a:lnTo>
                  <a:pt x="1590" y="20"/>
                </a:lnTo>
                <a:lnTo>
                  <a:pt x="1581" y="16"/>
                </a:lnTo>
                <a:lnTo>
                  <a:pt x="1571" y="12"/>
                </a:lnTo>
                <a:lnTo>
                  <a:pt x="1561" y="9"/>
                </a:lnTo>
                <a:lnTo>
                  <a:pt x="1550" y="6"/>
                </a:lnTo>
                <a:lnTo>
                  <a:pt x="1539" y="4"/>
                </a:lnTo>
                <a:lnTo>
                  <a:pt x="1528" y="2"/>
                </a:lnTo>
                <a:lnTo>
                  <a:pt x="1515" y="1"/>
                </a:lnTo>
                <a:lnTo>
                  <a:pt x="1503" y="0"/>
                </a:lnTo>
                <a:lnTo>
                  <a:pt x="1489" y="0"/>
                </a:lnTo>
                <a:lnTo>
                  <a:pt x="1476" y="0"/>
                </a:lnTo>
                <a:lnTo>
                  <a:pt x="1463" y="1"/>
                </a:lnTo>
                <a:lnTo>
                  <a:pt x="1451" y="4"/>
                </a:lnTo>
                <a:lnTo>
                  <a:pt x="1438" y="7"/>
                </a:lnTo>
                <a:lnTo>
                  <a:pt x="1425" y="10"/>
                </a:lnTo>
                <a:lnTo>
                  <a:pt x="1412" y="15"/>
                </a:lnTo>
                <a:lnTo>
                  <a:pt x="1399" y="20"/>
                </a:lnTo>
                <a:lnTo>
                  <a:pt x="1386" y="27"/>
                </a:lnTo>
                <a:lnTo>
                  <a:pt x="1372" y="33"/>
                </a:lnTo>
                <a:lnTo>
                  <a:pt x="1359" y="41"/>
                </a:lnTo>
                <a:lnTo>
                  <a:pt x="1345" y="49"/>
                </a:lnTo>
                <a:lnTo>
                  <a:pt x="1332" y="58"/>
                </a:lnTo>
                <a:lnTo>
                  <a:pt x="1318" y="68"/>
                </a:lnTo>
                <a:lnTo>
                  <a:pt x="1304" y="78"/>
                </a:lnTo>
                <a:lnTo>
                  <a:pt x="1291" y="90"/>
                </a:lnTo>
                <a:lnTo>
                  <a:pt x="1277" y="101"/>
                </a:lnTo>
                <a:lnTo>
                  <a:pt x="1249" y="125"/>
                </a:lnTo>
                <a:lnTo>
                  <a:pt x="1234" y="138"/>
                </a:lnTo>
                <a:lnTo>
                  <a:pt x="1220" y="152"/>
                </a:lnTo>
                <a:lnTo>
                  <a:pt x="1192" y="180"/>
                </a:lnTo>
                <a:lnTo>
                  <a:pt x="1165" y="210"/>
                </a:lnTo>
                <a:lnTo>
                  <a:pt x="1151" y="226"/>
                </a:lnTo>
                <a:lnTo>
                  <a:pt x="1137" y="242"/>
                </a:lnTo>
                <a:lnTo>
                  <a:pt x="1124" y="259"/>
                </a:lnTo>
                <a:lnTo>
                  <a:pt x="1110" y="276"/>
                </a:lnTo>
                <a:lnTo>
                  <a:pt x="1083" y="310"/>
                </a:lnTo>
                <a:lnTo>
                  <a:pt x="1056" y="345"/>
                </a:lnTo>
                <a:lnTo>
                  <a:pt x="1052" y="345"/>
                </a:lnTo>
                <a:lnTo>
                  <a:pt x="1056" y="335"/>
                </a:lnTo>
                <a:lnTo>
                  <a:pt x="1060" y="326"/>
                </a:lnTo>
                <a:lnTo>
                  <a:pt x="1066" y="306"/>
                </a:lnTo>
                <a:lnTo>
                  <a:pt x="1072" y="287"/>
                </a:lnTo>
                <a:lnTo>
                  <a:pt x="1078" y="267"/>
                </a:lnTo>
                <a:lnTo>
                  <a:pt x="1082" y="246"/>
                </a:lnTo>
                <a:lnTo>
                  <a:pt x="1086" y="225"/>
                </a:lnTo>
                <a:lnTo>
                  <a:pt x="1090" y="203"/>
                </a:lnTo>
                <a:lnTo>
                  <a:pt x="1093" y="180"/>
                </a:lnTo>
                <a:lnTo>
                  <a:pt x="1094" y="170"/>
                </a:lnTo>
                <a:lnTo>
                  <a:pt x="1094" y="161"/>
                </a:lnTo>
                <a:lnTo>
                  <a:pt x="1094" y="142"/>
                </a:lnTo>
                <a:lnTo>
                  <a:pt x="1094" y="133"/>
                </a:lnTo>
                <a:lnTo>
                  <a:pt x="1093" y="124"/>
                </a:lnTo>
                <a:lnTo>
                  <a:pt x="1091" y="115"/>
                </a:lnTo>
                <a:lnTo>
                  <a:pt x="1089" y="107"/>
                </a:lnTo>
                <a:lnTo>
                  <a:pt x="1087" y="99"/>
                </a:lnTo>
                <a:lnTo>
                  <a:pt x="1084" y="91"/>
                </a:lnTo>
                <a:lnTo>
                  <a:pt x="1081" y="83"/>
                </a:lnTo>
                <a:lnTo>
                  <a:pt x="1078" y="75"/>
                </a:lnTo>
                <a:lnTo>
                  <a:pt x="1070" y="62"/>
                </a:lnTo>
                <a:lnTo>
                  <a:pt x="1066" y="55"/>
                </a:lnTo>
                <a:lnTo>
                  <a:pt x="1061" y="49"/>
                </a:lnTo>
                <a:lnTo>
                  <a:pt x="1056" y="44"/>
                </a:lnTo>
                <a:lnTo>
                  <a:pt x="1050" y="38"/>
                </a:lnTo>
                <a:lnTo>
                  <a:pt x="1038" y="28"/>
                </a:lnTo>
                <a:lnTo>
                  <a:pt x="1032" y="24"/>
                </a:lnTo>
                <a:lnTo>
                  <a:pt x="1025" y="20"/>
                </a:lnTo>
                <a:lnTo>
                  <a:pt x="1019" y="16"/>
                </a:lnTo>
                <a:lnTo>
                  <a:pt x="1011" y="13"/>
                </a:lnTo>
                <a:lnTo>
                  <a:pt x="1004" y="10"/>
                </a:lnTo>
                <a:lnTo>
                  <a:pt x="996" y="7"/>
                </a:lnTo>
                <a:lnTo>
                  <a:pt x="987" y="5"/>
                </a:lnTo>
                <a:lnTo>
                  <a:pt x="979" y="3"/>
                </a:lnTo>
                <a:lnTo>
                  <a:pt x="970" y="2"/>
                </a:lnTo>
                <a:lnTo>
                  <a:pt x="962" y="0"/>
                </a:lnTo>
                <a:lnTo>
                  <a:pt x="943" y="0"/>
                </a:lnTo>
                <a:lnTo>
                  <a:pt x="929" y="0"/>
                </a:lnTo>
                <a:lnTo>
                  <a:pt x="913" y="2"/>
                </a:lnTo>
                <a:lnTo>
                  <a:pt x="898" y="4"/>
                </a:lnTo>
                <a:lnTo>
                  <a:pt x="883" y="8"/>
                </a:lnTo>
                <a:lnTo>
                  <a:pt x="867" y="12"/>
                </a:lnTo>
                <a:lnTo>
                  <a:pt x="852" y="18"/>
                </a:lnTo>
                <a:lnTo>
                  <a:pt x="836" y="24"/>
                </a:lnTo>
                <a:lnTo>
                  <a:pt x="820" y="31"/>
                </a:lnTo>
                <a:lnTo>
                  <a:pt x="804" y="39"/>
                </a:lnTo>
                <a:lnTo>
                  <a:pt x="788" y="47"/>
                </a:lnTo>
                <a:lnTo>
                  <a:pt x="773" y="57"/>
                </a:lnTo>
                <a:lnTo>
                  <a:pt x="757" y="67"/>
                </a:lnTo>
                <a:lnTo>
                  <a:pt x="741" y="77"/>
                </a:lnTo>
                <a:lnTo>
                  <a:pt x="724" y="90"/>
                </a:lnTo>
                <a:lnTo>
                  <a:pt x="709" y="101"/>
                </a:lnTo>
                <a:lnTo>
                  <a:pt x="693" y="114"/>
                </a:lnTo>
                <a:lnTo>
                  <a:pt x="678" y="127"/>
                </a:lnTo>
                <a:lnTo>
                  <a:pt x="663" y="140"/>
                </a:lnTo>
                <a:lnTo>
                  <a:pt x="648" y="154"/>
                </a:lnTo>
                <a:lnTo>
                  <a:pt x="633" y="168"/>
                </a:lnTo>
                <a:lnTo>
                  <a:pt x="618" y="183"/>
                </a:lnTo>
                <a:lnTo>
                  <a:pt x="604" y="198"/>
                </a:lnTo>
                <a:lnTo>
                  <a:pt x="590" y="213"/>
                </a:lnTo>
                <a:lnTo>
                  <a:pt x="576" y="229"/>
                </a:lnTo>
                <a:lnTo>
                  <a:pt x="562" y="245"/>
                </a:lnTo>
                <a:lnTo>
                  <a:pt x="549" y="262"/>
                </a:lnTo>
                <a:lnTo>
                  <a:pt x="536" y="278"/>
                </a:lnTo>
                <a:lnTo>
                  <a:pt x="524" y="294"/>
                </a:lnTo>
                <a:lnTo>
                  <a:pt x="512" y="311"/>
                </a:lnTo>
                <a:lnTo>
                  <a:pt x="500" y="327"/>
                </a:lnTo>
                <a:lnTo>
                  <a:pt x="489" y="344"/>
                </a:lnTo>
                <a:lnTo>
                  <a:pt x="477" y="361"/>
                </a:lnTo>
                <a:lnTo>
                  <a:pt x="472" y="361"/>
                </a:lnTo>
                <a:lnTo>
                  <a:pt x="611" y="0"/>
                </a:lnTo>
                <a:lnTo>
                  <a:pt x="592" y="8"/>
                </a:lnTo>
                <a:lnTo>
                  <a:pt x="573" y="16"/>
                </a:lnTo>
                <a:lnTo>
                  <a:pt x="554" y="22"/>
                </a:lnTo>
                <a:lnTo>
                  <a:pt x="535" y="28"/>
                </a:lnTo>
                <a:lnTo>
                  <a:pt x="517" y="34"/>
                </a:lnTo>
                <a:lnTo>
                  <a:pt x="498" y="38"/>
                </a:lnTo>
                <a:lnTo>
                  <a:pt x="479" y="42"/>
                </a:lnTo>
                <a:lnTo>
                  <a:pt x="460" y="46"/>
                </a:lnTo>
                <a:lnTo>
                  <a:pt x="424" y="51"/>
                </a:lnTo>
                <a:lnTo>
                  <a:pt x="405" y="53"/>
                </a:lnTo>
                <a:lnTo>
                  <a:pt x="387" y="55"/>
                </a:lnTo>
                <a:lnTo>
                  <a:pt x="369" y="56"/>
                </a:lnTo>
                <a:lnTo>
                  <a:pt x="351" y="56"/>
                </a:lnTo>
                <a:lnTo>
                  <a:pt x="333" y="57"/>
                </a:lnTo>
                <a:lnTo>
                  <a:pt x="315" y="57"/>
                </a:lnTo>
                <a:lnTo>
                  <a:pt x="267" y="57"/>
                </a:lnTo>
                <a:lnTo>
                  <a:pt x="253" y="99"/>
                </a:lnTo>
                <a:lnTo>
                  <a:pt x="393" y="99"/>
                </a:lnTo>
                <a:lnTo>
                  <a:pt x="196" y="614"/>
                </a:lnTo>
                <a:lnTo>
                  <a:pt x="0" y="1130"/>
                </a:ln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Char char="•"/>
              <a:defRPr/>
            </a:pPr>
            <a:endParaRPr lang="is-IS"/>
          </a:p>
        </p:txBody>
      </p:sp>
      <p:sp>
        <p:nvSpPr>
          <p:cNvPr id="874509" name="Freeform 13"/>
          <p:cNvSpPr>
            <a:spLocks noEditPoints="1"/>
          </p:cNvSpPr>
          <p:nvPr/>
        </p:nvSpPr>
        <p:spPr bwMode="auto">
          <a:xfrm>
            <a:off x="8338038" y="1784353"/>
            <a:ext cx="128954" cy="174625"/>
          </a:xfrm>
          <a:custGeom>
            <a:avLst/>
            <a:gdLst/>
            <a:ahLst/>
            <a:cxnLst>
              <a:cxn ang="0">
                <a:pos x="679" y="922"/>
              </a:cxn>
              <a:cxn ang="0">
                <a:pos x="591" y="1008"/>
              </a:cxn>
              <a:cxn ang="0">
                <a:pos x="500" y="1074"/>
              </a:cxn>
              <a:cxn ang="0">
                <a:pos x="424" y="1107"/>
              </a:cxn>
              <a:cxn ang="0">
                <a:pos x="328" y="1119"/>
              </a:cxn>
              <a:cxn ang="0">
                <a:pos x="253" y="1102"/>
              </a:cxn>
              <a:cxn ang="0">
                <a:pos x="203" y="1059"/>
              </a:cxn>
              <a:cxn ang="0">
                <a:pos x="174" y="998"/>
              </a:cxn>
              <a:cxn ang="0">
                <a:pos x="164" y="921"/>
              </a:cxn>
              <a:cxn ang="0">
                <a:pos x="174" y="787"/>
              </a:cxn>
              <a:cxn ang="0">
                <a:pos x="230" y="576"/>
              </a:cxn>
              <a:cxn ang="0">
                <a:pos x="333" y="570"/>
              </a:cxn>
              <a:cxn ang="0">
                <a:pos x="398" y="577"/>
              </a:cxn>
              <a:cxn ang="0">
                <a:pos x="527" y="567"/>
              </a:cxn>
              <a:cxn ang="0">
                <a:pos x="646" y="533"/>
              </a:cxn>
              <a:cxn ang="0">
                <a:pos x="752" y="478"/>
              </a:cxn>
              <a:cxn ang="0">
                <a:pos x="830" y="412"/>
              </a:cxn>
              <a:cxn ang="0">
                <a:pos x="887" y="334"/>
              </a:cxn>
              <a:cxn ang="0">
                <a:pos x="923" y="227"/>
              </a:cxn>
              <a:cxn ang="0">
                <a:pos x="920" y="145"/>
              </a:cxn>
              <a:cxn ang="0">
                <a:pos x="898" y="92"/>
              </a:cxn>
              <a:cxn ang="0">
                <a:pos x="855" y="45"/>
              </a:cxn>
              <a:cxn ang="0">
                <a:pos x="799" y="15"/>
              </a:cxn>
              <a:cxn ang="0">
                <a:pos x="705" y="0"/>
              </a:cxn>
              <a:cxn ang="0">
                <a:pos x="609" y="11"/>
              </a:cxn>
              <a:cxn ang="0">
                <a:pos x="525" y="36"/>
              </a:cxn>
              <a:cxn ang="0">
                <a:pos x="428" y="84"/>
              </a:cxn>
              <a:cxn ang="0">
                <a:pos x="319" y="161"/>
              </a:cxn>
              <a:cxn ang="0">
                <a:pos x="220" y="258"/>
              </a:cxn>
              <a:cxn ang="0">
                <a:pos x="133" y="371"/>
              </a:cxn>
              <a:cxn ang="0">
                <a:pos x="57" y="518"/>
              </a:cxn>
              <a:cxn ang="0">
                <a:pos x="18" y="642"/>
              </a:cxn>
              <a:cxn ang="0">
                <a:pos x="1" y="763"/>
              </a:cxn>
              <a:cxn ang="0">
                <a:pos x="3" y="858"/>
              </a:cxn>
              <a:cxn ang="0">
                <a:pos x="17" y="929"/>
              </a:cxn>
              <a:cxn ang="0">
                <a:pos x="48" y="1006"/>
              </a:cxn>
              <a:cxn ang="0">
                <a:pos x="117" y="1090"/>
              </a:cxn>
              <a:cxn ang="0">
                <a:pos x="200" y="1139"/>
              </a:cxn>
              <a:cxn ang="0">
                <a:pos x="280" y="1160"/>
              </a:cxn>
              <a:cxn ang="0">
                <a:pos x="371" y="1155"/>
              </a:cxn>
              <a:cxn ang="0">
                <a:pos x="493" y="1114"/>
              </a:cxn>
              <a:cxn ang="0">
                <a:pos x="579" y="1058"/>
              </a:cxn>
              <a:cxn ang="0">
                <a:pos x="667" y="980"/>
              </a:cxn>
              <a:cxn ang="0">
                <a:pos x="776" y="847"/>
              </a:cxn>
              <a:cxn ang="0">
                <a:pos x="767" y="246"/>
              </a:cxn>
              <a:cxn ang="0">
                <a:pos x="736" y="326"/>
              </a:cxn>
              <a:cxn ang="0">
                <a:pos x="682" y="408"/>
              </a:cxn>
              <a:cxn ang="0">
                <a:pos x="604" y="480"/>
              </a:cxn>
              <a:cxn ang="0">
                <a:pos x="519" y="521"/>
              </a:cxn>
              <a:cxn ang="0">
                <a:pos x="438" y="535"/>
              </a:cxn>
              <a:cxn ang="0">
                <a:pos x="344" y="528"/>
              </a:cxn>
              <a:cxn ang="0">
                <a:pos x="271" y="463"/>
              </a:cxn>
              <a:cxn ang="0">
                <a:pos x="353" y="291"/>
              </a:cxn>
              <a:cxn ang="0">
                <a:pos x="424" y="183"/>
              </a:cxn>
              <a:cxn ang="0">
                <a:pos x="500" y="104"/>
              </a:cxn>
              <a:cxn ang="0">
                <a:pos x="571" y="60"/>
              </a:cxn>
              <a:cxn ang="0">
                <a:pos x="661" y="41"/>
              </a:cxn>
              <a:cxn ang="0">
                <a:pos x="710" y="51"/>
              </a:cxn>
              <a:cxn ang="0">
                <a:pos x="742" y="72"/>
              </a:cxn>
              <a:cxn ang="0">
                <a:pos x="769" y="117"/>
              </a:cxn>
              <a:cxn ang="0">
                <a:pos x="778" y="184"/>
              </a:cxn>
            </a:cxnLst>
            <a:rect l="0" t="0" r="r" b="b"/>
            <a:pathLst>
              <a:path w="925" h="1161">
                <a:moveTo>
                  <a:pt x="755" y="829"/>
                </a:moveTo>
                <a:lnTo>
                  <a:pt x="733" y="858"/>
                </a:lnTo>
                <a:lnTo>
                  <a:pt x="717" y="877"/>
                </a:lnTo>
                <a:lnTo>
                  <a:pt x="708" y="887"/>
                </a:lnTo>
                <a:lnTo>
                  <a:pt x="699" y="898"/>
                </a:lnTo>
                <a:lnTo>
                  <a:pt x="679" y="922"/>
                </a:lnTo>
                <a:lnTo>
                  <a:pt x="656" y="947"/>
                </a:lnTo>
                <a:lnTo>
                  <a:pt x="643" y="959"/>
                </a:lnTo>
                <a:lnTo>
                  <a:pt x="631" y="971"/>
                </a:lnTo>
                <a:lnTo>
                  <a:pt x="618" y="984"/>
                </a:lnTo>
                <a:lnTo>
                  <a:pt x="605" y="996"/>
                </a:lnTo>
                <a:lnTo>
                  <a:pt x="591" y="1008"/>
                </a:lnTo>
                <a:lnTo>
                  <a:pt x="576" y="1020"/>
                </a:lnTo>
                <a:lnTo>
                  <a:pt x="562" y="1031"/>
                </a:lnTo>
                <a:lnTo>
                  <a:pt x="547" y="1042"/>
                </a:lnTo>
                <a:lnTo>
                  <a:pt x="531" y="1053"/>
                </a:lnTo>
                <a:lnTo>
                  <a:pt x="516" y="1063"/>
                </a:lnTo>
                <a:lnTo>
                  <a:pt x="500" y="1074"/>
                </a:lnTo>
                <a:lnTo>
                  <a:pt x="483" y="1083"/>
                </a:lnTo>
                <a:lnTo>
                  <a:pt x="467" y="1091"/>
                </a:lnTo>
                <a:lnTo>
                  <a:pt x="450" y="1098"/>
                </a:lnTo>
                <a:lnTo>
                  <a:pt x="441" y="1101"/>
                </a:lnTo>
                <a:lnTo>
                  <a:pt x="432" y="1104"/>
                </a:lnTo>
                <a:lnTo>
                  <a:pt x="424" y="1107"/>
                </a:lnTo>
                <a:lnTo>
                  <a:pt x="415" y="1110"/>
                </a:lnTo>
                <a:lnTo>
                  <a:pt x="397" y="1114"/>
                </a:lnTo>
                <a:lnTo>
                  <a:pt x="379" y="1117"/>
                </a:lnTo>
                <a:lnTo>
                  <a:pt x="361" y="1119"/>
                </a:lnTo>
                <a:lnTo>
                  <a:pt x="343" y="1120"/>
                </a:lnTo>
                <a:lnTo>
                  <a:pt x="328" y="1119"/>
                </a:lnTo>
                <a:lnTo>
                  <a:pt x="313" y="1118"/>
                </a:lnTo>
                <a:lnTo>
                  <a:pt x="300" y="1116"/>
                </a:lnTo>
                <a:lnTo>
                  <a:pt x="287" y="1114"/>
                </a:lnTo>
                <a:lnTo>
                  <a:pt x="275" y="1110"/>
                </a:lnTo>
                <a:lnTo>
                  <a:pt x="264" y="1106"/>
                </a:lnTo>
                <a:lnTo>
                  <a:pt x="253" y="1102"/>
                </a:lnTo>
                <a:lnTo>
                  <a:pt x="243" y="1096"/>
                </a:lnTo>
                <a:lnTo>
                  <a:pt x="234" y="1090"/>
                </a:lnTo>
                <a:lnTo>
                  <a:pt x="225" y="1084"/>
                </a:lnTo>
                <a:lnTo>
                  <a:pt x="217" y="1077"/>
                </a:lnTo>
                <a:lnTo>
                  <a:pt x="210" y="1068"/>
                </a:lnTo>
                <a:lnTo>
                  <a:pt x="203" y="1059"/>
                </a:lnTo>
                <a:lnTo>
                  <a:pt x="197" y="1050"/>
                </a:lnTo>
                <a:lnTo>
                  <a:pt x="191" y="1041"/>
                </a:lnTo>
                <a:lnTo>
                  <a:pt x="186" y="1031"/>
                </a:lnTo>
                <a:lnTo>
                  <a:pt x="182" y="1020"/>
                </a:lnTo>
                <a:lnTo>
                  <a:pt x="178" y="1010"/>
                </a:lnTo>
                <a:lnTo>
                  <a:pt x="174" y="998"/>
                </a:lnTo>
                <a:lnTo>
                  <a:pt x="171" y="986"/>
                </a:lnTo>
                <a:lnTo>
                  <a:pt x="169" y="974"/>
                </a:lnTo>
                <a:lnTo>
                  <a:pt x="167" y="961"/>
                </a:lnTo>
                <a:lnTo>
                  <a:pt x="165" y="948"/>
                </a:lnTo>
                <a:lnTo>
                  <a:pt x="164" y="934"/>
                </a:lnTo>
                <a:lnTo>
                  <a:pt x="164" y="921"/>
                </a:lnTo>
                <a:lnTo>
                  <a:pt x="163" y="905"/>
                </a:lnTo>
                <a:lnTo>
                  <a:pt x="164" y="876"/>
                </a:lnTo>
                <a:lnTo>
                  <a:pt x="166" y="845"/>
                </a:lnTo>
                <a:lnTo>
                  <a:pt x="168" y="829"/>
                </a:lnTo>
                <a:lnTo>
                  <a:pt x="170" y="813"/>
                </a:lnTo>
                <a:lnTo>
                  <a:pt x="174" y="787"/>
                </a:lnTo>
                <a:lnTo>
                  <a:pt x="180" y="757"/>
                </a:lnTo>
                <a:lnTo>
                  <a:pt x="187" y="724"/>
                </a:lnTo>
                <a:lnTo>
                  <a:pt x="196" y="689"/>
                </a:lnTo>
                <a:lnTo>
                  <a:pt x="206" y="652"/>
                </a:lnTo>
                <a:lnTo>
                  <a:pt x="218" y="615"/>
                </a:lnTo>
                <a:lnTo>
                  <a:pt x="230" y="576"/>
                </a:lnTo>
                <a:lnTo>
                  <a:pt x="243" y="538"/>
                </a:lnTo>
                <a:lnTo>
                  <a:pt x="262" y="548"/>
                </a:lnTo>
                <a:lnTo>
                  <a:pt x="282" y="555"/>
                </a:lnTo>
                <a:lnTo>
                  <a:pt x="302" y="562"/>
                </a:lnTo>
                <a:lnTo>
                  <a:pt x="323" y="568"/>
                </a:lnTo>
                <a:lnTo>
                  <a:pt x="333" y="570"/>
                </a:lnTo>
                <a:lnTo>
                  <a:pt x="344" y="572"/>
                </a:lnTo>
                <a:lnTo>
                  <a:pt x="355" y="574"/>
                </a:lnTo>
                <a:lnTo>
                  <a:pt x="365" y="575"/>
                </a:lnTo>
                <a:lnTo>
                  <a:pt x="376" y="576"/>
                </a:lnTo>
                <a:lnTo>
                  <a:pt x="387" y="577"/>
                </a:lnTo>
                <a:lnTo>
                  <a:pt x="398" y="577"/>
                </a:lnTo>
                <a:lnTo>
                  <a:pt x="410" y="577"/>
                </a:lnTo>
                <a:lnTo>
                  <a:pt x="434" y="577"/>
                </a:lnTo>
                <a:lnTo>
                  <a:pt x="457" y="576"/>
                </a:lnTo>
                <a:lnTo>
                  <a:pt x="481" y="574"/>
                </a:lnTo>
                <a:lnTo>
                  <a:pt x="504" y="571"/>
                </a:lnTo>
                <a:lnTo>
                  <a:pt x="527" y="567"/>
                </a:lnTo>
                <a:lnTo>
                  <a:pt x="549" y="562"/>
                </a:lnTo>
                <a:lnTo>
                  <a:pt x="572" y="557"/>
                </a:lnTo>
                <a:lnTo>
                  <a:pt x="593" y="551"/>
                </a:lnTo>
                <a:lnTo>
                  <a:pt x="615" y="544"/>
                </a:lnTo>
                <a:lnTo>
                  <a:pt x="636" y="537"/>
                </a:lnTo>
                <a:lnTo>
                  <a:pt x="646" y="533"/>
                </a:lnTo>
                <a:lnTo>
                  <a:pt x="658" y="529"/>
                </a:lnTo>
                <a:lnTo>
                  <a:pt x="678" y="520"/>
                </a:lnTo>
                <a:lnTo>
                  <a:pt x="697" y="510"/>
                </a:lnTo>
                <a:lnTo>
                  <a:pt x="716" y="500"/>
                </a:lnTo>
                <a:lnTo>
                  <a:pt x="734" y="490"/>
                </a:lnTo>
                <a:lnTo>
                  <a:pt x="752" y="478"/>
                </a:lnTo>
                <a:lnTo>
                  <a:pt x="761" y="472"/>
                </a:lnTo>
                <a:lnTo>
                  <a:pt x="769" y="466"/>
                </a:lnTo>
                <a:lnTo>
                  <a:pt x="785" y="454"/>
                </a:lnTo>
                <a:lnTo>
                  <a:pt x="801" y="441"/>
                </a:lnTo>
                <a:lnTo>
                  <a:pt x="816" y="427"/>
                </a:lnTo>
                <a:lnTo>
                  <a:pt x="830" y="412"/>
                </a:lnTo>
                <a:lnTo>
                  <a:pt x="843" y="397"/>
                </a:lnTo>
                <a:lnTo>
                  <a:pt x="855" y="382"/>
                </a:lnTo>
                <a:lnTo>
                  <a:pt x="867" y="367"/>
                </a:lnTo>
                <a:lnTo>
                  <a:pt x="872" y="359"/>
                </a:lnTo>
                <a:lnTo>
                  <a:pt x="877" y="351"/>
                </a:lnTo>
                <a:lnTo>
                  <a:pt x="887" y="334"/>
                </a:lnTo>
                <a:lnTo>
                  <a:pt x="895" y="318"/>
                </a:lnTo>
                <a:lnTo>
                  <a:pt x="903" y="300"/>
                </a:lnTo>
                <a:lnTo>
                  <a:pt x="910" y="283"/>
                </a:lnTo>
                <a:lnTo>
                  <a:pt x="915" y="265"/>
                </a:lnTo>
                <a:lnTo>
                  <a:pt x="920" y="246"/>
                </a:lnTo>
                <a:lnTo>
                  <a:pt x="923" y="227"/>
                </a:lnTo>
                <a:lnTo>
                  <a:pt x="924" y="212"/>
                </a:lnTo>
                <a:lnTo>
                  <a:pt x="925" y="197"/>
                </a:lnTo>
                <a:lnTo>
                  <a:pt x="925" y="183"/>
                </a:lnTo>
                <a:lnTo>
                  <a:pt x="924" y="170"/>
                </a:lnTo>
                <a:lnTo>
                  <a:pt x="922" y="157"/>
                </a:lnTo>
                <a:lnTo>
                  <a:pt x="920" y="145"/>
                </a:lnTo>
                <a:lnTo>
                  <a:pt x="917" y="134"/>
                </a:lnTo>
                <a:lnTo>
                  <a:pt x="915" y="128"/>
                </a:lnTo>
                <a:lnTo>
                  <a:pt x="913" y="122"/>
                </a:lnTo>
                <a:lnTo>
                  <a:pt x="909" y="112"/>
                </a:lnTo>
                <a:lnTo>
                  <a:pt x="903" y="102"/>
                </a:lnTo>
                <a:lnTo>
                  <a:pt x="898" y="92"/>
                </a:lnTo>
                <a:lnTo>
                  <a:pt x="892" y="82"/>
                </a:lnTo>
                <a:lnTo>
                  <a:pt x="885" y="74"/>
                </a:lnTo>
                <a:lnTo>
                  <a:pt x="878" y="66"/>
                </a:lnTo>
                <a:lnTo>
                  <a:pt x="871" y="58"/>
                </a:lnTo>
                <a:lnTo>
                  <a:pt x="863" y="51"/>
                </a:lnTo>
                <a:lnTo>
                  <a:pt x="855" y="45"/>
                </a:lnTo>
                <a:lnTo>
                  <a:pt x="846" y="39"/>
                </a:lnTo>
                <a:lnTo>
                  <a:pt x="838" y="33"/>
                </a:lnTo>
                <a:lnTo>
                  <a:pt x="828" y="28"/>
                </a:lnTo>
                <a:lnTo>
                  <a:pt x="819" y="23"/>
                </a:lnTo>
                <a:lnTo>
                  <a:pt x="809" y="19"/>
                </a:lnTo>
                <a:lnTo>
                  <a:pt x="799" y="15"/>
                </a:lnTo>
                <a:lnTo>
                  <a:pt x="789" y="12"/>
                </a:lnTo>
                <a:lnTo>
                  <a:pt x="779" y="9"/>
                </a:lnTo>
                <a:lnTo>
                  <a:pt x="768" y="6"/>
                </a:lnTo>
                <a:lnTo>
                  <a:pt x="747" y="3"/>
                </a:lnTo>
                <a:lnTo>
                  <a:pt x="726" y="0"/>
                </a:lnTo>
                <a:lnTo>
                  <a:pt x="705" y="0"/>
                </a:lnTo>
                <a:lnTo>
                  <a:pt x="691" y="0"/>
                </a:lnTo>
                <a:lnTo>
                  <a:pt x="678" y="1"/>
                </a:lnTo>
                <a:lnTo>
                  <a:pt x="665" y="2"/>
                </a:lnTo>
                <a:lnTo>
                  <a:pt x="650" y="3"/>
                </a:lnTo>
                <a:lnTo>
                  <a:pt x="623" y="8"/>
                </a:lnTo>
                <a:lnTo>
                  <a:pt x="609" y="11"/>
                </a:lnTo>
                <a:lnTo>
                  <a:pt x="595" y="14"/>
                </a:lnTo>
                <a:lnTo>
                  <a:pt x="581" y="18"/>
                </a:lnTo>
                <a:lnTo>
                  <a:pt x="567" y="22"/>
                </a:lnTo>
                <a:lnTo>
                  <a:pt x="553" y="26"/>
                </a:lnTo>
                <a:lnTo>
                  <a:pt x="539" y="31"/>
                </a:lnTo>
                <a:lnTo>
                  <a:pt x="525" y="36"/>
                </a:lnTo>
                <a:lnTo>
                  <a:pt x="511" y="42"/>
                </a:lnTo>
                <a:lnTo>
                  <a:pt x="497" y="48"/>
                </a:lnTo>
                <a:lnTo>
                  <a:pt x="483" y="55"/>
                </a:lnTo>
                <a:lnTo>
                  <a:pt x="455" y="69"/>
                </a:lnTo>
                <a:lnTo>
                  <a:pt x="441" y="76"/>
                </a:lnTo>
                <a:lnTo>
                  <a:pt x="428" y="84"/>
                </a:lnTo>
                <a:lnTo>
                  <a:pt x="399" y="102"/>
                </a:lnTo>
                <a:lnTo>
                  <a:pt x="372" y="121"/>
                </a:lnTo>
                <a:lnTo>
                  <a:pt x="359" y="130"/>
                </a:lnTo>
                <a:lnTo>
                  <a:pt x="345" y="140"/>
                </a:lnTo>
                <a:lnTo>
                  <a:pt x="332" y="150"/>
                </a:lnTo>
                <a:lnTo>
                  <a:pt x="319" y="161"/>
                </a:lnTo>
                <a:lnTo>
                  <a:pt x="306" y="172"/>
                </a:lnTo>
                <a:lnTo>
                  <a:pt x="293" y="183"/>
                </a:lnTo>
                <a:lnTo>
                  <a:pt x="280" y="195"/>
                </a:lnTo>
                <a:lnTo>
                  <a:pt x="268" y="207"/>
                </a:lnTo>
                <a:lnTo>
                  <a:pt x="243" y="231"/>
                </a:lnTo>
                <a:lnTo>
                  <a:pt x="220" y="258"/>
                </a:lnTo>
                <a:lnTo>
                  <a:pt x="197" y="285"/>
                </a:lnTo>
                <a:lnTo>
                  <a:pt x="186" y="299"/>
                </a:lnTo>
                <a:lnTo>
                  <a:pt x="175" y="313"/>
                </a:lnTo>
                <a:lnTo>
                  <a:pt x="164" y="327"/>
                </a:lnTo>
                <a:lnTo>
                  <a:pt x="153" y="342"/>
                </a:lnTo>
                <a:lnTo>
                  <a:pt x="133" y="371"/>
                </a:lnTo>
                <a:lnTo>
                  <a:pt x="114" y="402"/>
                </a:lnTo>
                <a:lnTo>
                  <a:pt x="96" y="435"/>
                </a:lnTo>
                <a:lnTo>
                  <a:pt x="87" y="451"/>
                </a:lnTo>
                <a:lnTo>
                  <a:pt x="79" y="467"/>
                </a:lnTo>
                <a:lnTo>
                  <a:pt x="64" y="501"/>
                </a:lnTo>
                <a:lnTo>
                  <a:pt x="57" y="518"/>
                </a:lnTo>
                <a:lnTo>
                  <a:pt x="50" y="535"/>
                </a:lnTo>
                <a:lnTo>
                  <a:pt x="44" y="552"/>
                </a:lnTo>
                <a:lnTo>
                  <a:pt x="38" y="570"/>
                </a:lnTo>
                <a:lnTo>
                  <a:pt x="33" y="588"/>
                </a:lnTo>
                <a:lnTo>
                  <a:pt x="27" y="606"/>
                </a:lnTo>
                <a:lnTo>
                  <a:pt x="18" y="642"/>
                </a:lnTo>
                <a:lnTo>
                  <a:pt x="11" y="679"/>
                </a:lnTo>
                <a:lnTo>
                  <a:pt x="8" y="698"/>
                </a:lnTo>
                <a:lnTo>
                  <a:pt x="5" y="716"/>
                </a:lnTo>
                <a:lnTo>
                  <a:pt x="3" y="732"/>
                </a:lnTo>
                <a:lnTo>
                  <a:pt x="2" y="748"/>
                </a:lnTo>
                <a:lnTo>
                  <a:pt x="1" y="763"/>
                </a:lnTo>
                <a:lnTo>
                  <a:pt x="0" y="777"/>
                </a:lnTo>
                <a:lnTo>
                  <a:pt x="0" y="806"/>
                </a:lnTo>
                <a:lnTo>
                  <a:pt x="0" y="819"/>
                </a:lnTo>
                <a:lnTo>
                  <a:pt x="1" y="833"/>
                </a:lnTo>
                <a:lnTo>
                  <a:pt x="2" y="846"/>
                </a:lnTo>
                <a:lnTo>
                  <a:pt x="3" y="858"/>
                </a:lnTo>
                <a:lnTo>
                  <a:pt x="5" y="871"/>
                </a:lnTo>
                <a:lnTo>
                  <a:pt x="6" y="883"/>
                </a:lnTo>
                <a:lnTo>
                  <a:pt x="9" y="894"/>
                </a:lnTo>
                <a:lnTo>
                  <a:pt x="11" y="907"/>
                </a:lnTo>
                <a:lnTo>
                  <a:pt x="14" y="918"/>
                </a:lnTo>
                <a:lnTo>
                  <a:pt x="17" y="929"/>
                </a:lnTo>
                <a:lnTo>
                  <a:pt x="20" y="939"/>
                </a:lnTo>
                <a:lnTo>
                  <a:pt x="23" y="950"/>
                </a:lnTo>
                <a:lnTo>
                  <a:pt x="27" y="960"/>
                </a:lnTo>
                <a:lnTo>
                  <a:pt x="31" y="969"/>
                </a:lnTo>
                <a:lnTo>
                  <a:pt x="39" y="988"/>
                </a:lnTo>
                <a:lnTo>
                  <a:pt x="48" y="1006"/>
                </a:lnTo>
                <a:lnTo>
                  <a:pt x="58" y="1022"/>
                </a:lnTo>
                <a:lnTo>
                  <a:pt x="69" y="1037"/>
                </a:lnTo>
                <a:lnTo>
                  <a:pt x="80" y="1052"/>
                </a:lnTo>
                <a:lnTo>
                  <a:pt x="92" y="1065"/>
                </a:lnTo>
                <a:lnTo>
                  <a:pt x="105" y="1078"/>
                </a:lnTo>
                <a:lnTo>
                  <a:pt x="117" y="1090"/>
                </a:lnTo>
                <a:lnTo>
                  <a:pt x="130" y="1100"/>
                </a:lnTo>
                <a:lnTo>
                  <a:pt x="144" y="1110"/>
                </a:lnTo>
                <a:lnTo>
                  <a:pt x="158" y="1119"/>
                </a:lnTo>
                <a:lnTo>
                  <a:pt x="172" y="1126"/>
                </a:lnTo>
                <a:lnTo>
                  <a:pt x="186" y="1133"/>
                </a:lnTo>
                <a:lnTo>
                  <a:pt x="200" y="1139"/>
                </a:lnTo>
                <a:lnTo>
                  <a:pt x="214" y="1145"/>
                </a:lnTo>
                <a:lnTo>
                  <a:pt x="227" y="1149"/>
                </a:lnTo>
                <a:lnTo>
                  <a:pt x="241" y="1153"/>
                </a:lnTo>
                <a:lnTo>
                  <a:pt x="254" y="1156"/>
                </a:lnTo>
                <a:lnTo>
                  <a:pt x="267" y="1158"/>
                </a:lnTo>
                <a:lnTo>
                  <a:pt x="280" y="1160"/>
                </a:lnTo>
                <a:lnTo>
                  <a:pt x="292" y="1161"/>
                </a:lnTo>
                <a:lnTo>
                  <a:pt x="304" y="1161"/>
                </a:lnTo>
                <a:lnTo>
                  <a:pt x="326" y="1161"/>
                </a:lnTo>
                <a:lnTo>
                  <a:pt x="338" y="1160"/>
                </a:lnTo>
                <a:lnTo>
                  <a:pt x="349" y="1159"/>
                </a:lnTo>
                <a:lnTo>
                  <a:pt x="371" y="1155"/>
                </a:lnTo>
                <a:lnTo>
                  <a:pt x="392" y="1151"/>
                </a:lnTo>
                <a:lnTo>
                  <a:pt x="414" y="1146"/>
                </a:lnTo>
                <a:lnTo>
                  <a:pt x="434" y="1139"/>
                </a:lnTo>
                <a:lnTo>
                  <a:pt x="454" y="1132"/>
                </a:lnTo>
                <a:lnTo>
                  <a:pt x="474" y="1123"/>
                </a:lnTo>
                <a:lnTo>
                  <a:pt x="493" y="1114"/>
                </a:lnTo>
                <a:lnTo>
                  <a:pt x="511" y="1104"/>
                </a:lnTo>
                <a:lnTo>
                  <a:pt x="529" y="1094"/>
                </a:lnTo>
                <a:lnTo>
                  <a:pt x="538" y="1088"/>
                </a:lnTo>
                <a:lnTo>
                  <a:pt x="546" y="1082"/>
                </a:lnTo>
                <a:lnTo>
                  <a:pt x="563" y="1071"/>
                </a:lnTo>
                <a:lnTo>
                  <a:pt x="579" y="1058"/>
                </a:lnTo>
                <a:lnTo>
                  <a:pt x="595" y="1045"/>
                </a:lnTo>
                <a:lnTo>
                  <a:pt x="610" y="1033"/>
                </a:lnTo>
                <a:lnTo>
                  <a:pt x="625" y="1020"/>
                </a:lnTo>
                <a:lnTo>
                  <a:pt x="639" y="1007"/>
                </a:lnTo>
                <a:lnTo>
                  <a:pt x="653" y="993"/>
                </a:lnTo>
                <a:lnTo>
                  <a:pt x="667" y="980"/>
                </a:lnTo>
                <a:lnTo>
                  <a:pt x="691" y="954"/>
                </a:lnTo>
                <a:lnTo>
                  <a:pt x="702" y="941"/>
                </a:lnTo>
                <a:lnTo>
                  <a:pt x="713" y="929"/>
                </a:lnTo>
                <a:lnTo>
                  <a:pt x="732" y="904"/>
                </a:lnTo>
                <a:lnTo>
                  <a:pt x="749" y="882"/>
                </a:lnTo>
                <a:lnTo>
                  <a:pt x="776" y="847"/>
                </a:lnTo>
                <a:lnTo>
                  <a:pt x="755" y="829"/>
                </a:lnTo>
                <a:close/>
                <a:moveTo>
                  <a:pt x="776" y="201"/>
                </a:moveTo>
                <a:lnTo>
                  <a:pt x="775" y="211"/>
                </a:lnTo>
                <a:lnTo>
                  <a:pt x="773" y="222"/>
                </a:lnTo>
                <a:lnTo>
                  <a:pt x="770" y="234"/>
                </a:lnTo>
                <a:lnTo>
                  <a:pt x="767" y="246"/>
                </a:lnTo>
                <a:lnTo>
                  <a:pt x="763" y="259"/>
                </a:lnTo>
                <a:lnTo>
                  <a:pt x="759" y="272"/>
                </a:lnTo>
                <a:lnTo>
                  <a:pt x="754" y="285"/>
                </a:lnTo>
                <a:lnTo>
                  <a:pt x="748" y="299"/>
                </a:lnTo>
                <a:lnTo>
                  <a:pt x="742" y="313"/>
                </a:lnTo>
                <a:lnTo>
                  <a:pt x="736" y="326"/>
                </a:lnTo>
                <a:lnTo>
                  <a:pt x="728" y="340"/>
                </a:lnTo>
                <a:lnTo>
                  <a:pt x="720" y="354"/>
                </a:lnTo>
                <a:lnTo>
                  <a:pt x="712" y="368"/>
                </a:lnTo>
                <a:lnTo>
                  <a:pt x="703" y="382"/>
                </a:lnTo>
                <a:lnTo>
                  <a:pt x="693" y="395"/>
                </a:lnTo>
                <a:lnTo>
                  <a:pt x="682" y="408"/>
                </a:lnTo>
                <a:lnTo>
                  <a:pt x="671" y="422"/>
                </a:lnTo>
                <a:lnTo>
                  <a:pt x="659" y="435"/>
                </a:lnTo>
                <a:lnTo>
                  <a:pt x="646" y="447"/>
                </a:lnTo>
                <a:lnTo>
                  <a:pt x="632" y="459"/>
                </a:lnTo>
                <a:lnTo>
                  <a:pt x="618" y="470"/>
                </a:lnTo>
                <a:lnTo>
                  <a:pt x="604" y="480"/>
                </a:lnTo>
                <a:lnTo>
                  <a:pt x="588" y="490"/>
                </a:lnTo>
                <a:lnTo>
                  <a:pt x="572" y="499"/>
                </a:lnTo>
                <a:lnTo>
                  <a:pt x="555" y="507"/>
                </a:lnTo>
                <a:lnTo>
                  <a:pt x="538" y="514"/>
                </a:lnTo>
                <a:lnTo>
                  <a:pt x="528" y="517"/>
                </a:lnTo>
                <a:lnTo>
                  <a:pt x="519" y="521"/>
                </a:lnTo>
                <a:lnTo>
                  <a:pt x="510" y="523"/>
                </a:lnTo>
                <a:lnTo>
                  <a:pt x="500" y="526"/>
                </a:lnTo>
                <a:lnTo>
                  <a:pt x="480" y="530"/>
                </a:lnTo>
                <a:lnTo>
                  <a:pt x="470" y="532"/>
                </a:lnTo>
                <a:lnTo>
                  <a:pt x="459" y="533"/>
                </a:lnTo>
                <a:lnTo>
                  <a:pt x="438" y="535"/>
                </a:lnTo>
                <a:lnTo>
                  <a:pt x="426" y="536"/>
                </a:lnTo>
                <a:lnTo>
                  <a:pt x="415" y="536"/>
                </a:lnTo>
                <a:lnTo>
                  <a:pt x="402" y="536"/>
                </a:lnTo>
                <a:lnTo>
                  <a:pt x="389" y="535"/>
                </a:lnTo>
                <a:lnTo>
                  <a:pt x="366" y="532"/>
                </a:lnTo>
                <a:lnTo>
                  <a:pt x="344" y="528"/>
                </a:lnTo>
                <a:lnTo>
                  <a:pt x="333" y="525"/>
                </a:lnTo>
                <a:lnTo>
                  <a:pt x="323" y="522"/>
                </a:lnTo>
                <a:lnTo>
                  <a:pt x="304" y="517"/>
                </a:lnTo>
                <a:lnTo>
                  <a:pt x="286" y="511"/>
                </a:lnTo>
                <a:lnTo>
                  <a:pt x="257" y="499"/>
                </a:lnTo>
                <a:lnTo>
                  <a:pt x="271" y="463"/>
                </a:lnTo>
                <a:lnTo>
                  <a:pt x="287" y="426"/>
                </a:lnTo>
                <a:lnTo>
                  <a:pt x="304" y="387"/>
                </a:lnTo>
                <a:lnTo>
                  <a:pt x="314" y="368"/>
                </a:lnTo>
                <a:lnTo>
                  <a:pt x="323" y="348"/>
                </a:lnTo>
                <a:lnTo>
                  <a:pt x="343" y="310"/>
                </a:lnTo>
                <a:lnTo>
                  <a:pt x="353" y="291"/>
                </a:lnTo>
                <a:lnTo>
                  <a:pt x="364" y="272"/>
                </a:lnTo>
                <a:lnTo>
                  <a:pt x="375" y="254"/>
                </a:lnTo>
                <a:lnTo>
                  <a:pt x="386" y="235"/>
                </a:lnTo>
                <a:lnTo>
                  <a:pt x="398" y="217"/>
                </a:lnTo>
                <a:lnTo>
                  <a:pt x="411" y="200"/>
                </a:lnTo>
                <a:lnTo>
                  <a:pt x="424" y="183"/>
                </a:lnTo>
                <a:lnTo>
                  <a:pt x="437" y="167"/>
                </a:lnTo>
                <a:lnTo>
                  <a:pt x="450" y="152"/>
                </a:lnTo>
                <a:lnTo>
                  <a:pt x="464" y="137"/>
                </a:lnTo>
                <a:lnTo>
                  <a:pt x="478" y="123"/>
                </a:lnTo>
                <a:lnTo>
                  <a:pt x="492" y="110"/>
                </a:lnTo>
                <a:lnTo>
                  <a:pt x="500" y="104"/>
                </a:lnTo>
                <a:lnTo>
                  <a:pt x="507" y="98"/>
                </a:lnTo>
                <a:lnTo>
                  <a:pt x="522" y="86"/>
                </a:lnTo>
                <a:lnTo>
                  <a:pt x="538" y="76"/>
                </a:lnTo>
                <a:lnTo>
                  <a:pt x="546" y="71"/>
                </a:lnTo>
                <a:lnTo>
                  <a:pt x="554" y="67"/>
                </a:lnTo>
                <a:lnTo>
                  <a:pt x="571" y="60"/>
                </a:lnTo>
                <a:lnTo>
                  <a:pt x="588" y="53"/>
                </a:lnTo>
                <a:lnTo>
                  <a:pt x="596" y="50"/>
                </a:lnTo>
                <a:lnTo>
                  <a:pt x="605" y="48"/>
                </a:lnTo>
                <a:lnTo>
                  <a:pt x="623" y="44"/>
                </a:lnTo>
                <a:lnTo>
                  <a:pt x="641" y="42"/>
                </a:lnTo>
                <a:lnTo>
                  <a:pt x="661" y="41"/>
                </a:lnTo>
                <a:lnTo>
                  <a:pt x="676" y="42"/>
                </a:lnTo>
                <a:lnTo>
                  <a:pt x="684" y="43"/>
                </a:lnTo>
                <a:lnTo>
                  <a:pt x="690" y="44"/>
                </a:lnTo>
                <a:lnTo>
                  <a:pt x="697" y="46"/>
                </a:lnTo>
                <a:lnTo>
                  <a:pt x="704" y="48"/>
                </a:lnTo>
                <a:lnTo>
                  <a:pt x="710" y="51"/>
                </a:lnTo>
                <a:lnTo>
                  <a:pt x="716" y="53"/>
                </a:lnTo>
                <a:lnTo>
                  <a:pt x="722" y="56"/>
                </a:lnTo>
                <a:lnTo>
                  <a:pt x="727" y="60"/>
                </a:lnTo>
                <a:lnTo>
                  <a:pt x="732" y="63"/>
                </a:lnTo>
                <a:lnTo>
                  <a:pt x="737" y="67"/>
                </a:lnTo>
                <a:lnTo>
                  <a:pt x="742" y="72"/>
                </a:lnTo>
                <a:lnTo>
                  <a:pt x="746" y="76"/>
                </a:lnTo>
                <a:lnTo>
                  <a:pt x="754" y="86"/>
                </a:lnTo>
                <a:lnTo>
                  <a:pt x="758" y="93"/>
                </a:lnTo>
                <a:lnTo>
                  <a:pt x="761" y="99"/>
                </a:lnTo>
                <a:lnTo>
                  <a:pt x="767" y="111"/>
                </a:lnTo>
                <a:lnTo>
                  <a:pt x="769" y="117"/>
                </a:lnTo>
                <a:lnTo>
                  <a:pt x="771" y="124"/>
                </a:lnTo>
                <a:lnTo>
                  <a:pt x="775" y="138"/>
                </a:lnTo>
                <a:lnTo>
                  <a:pt x="776" y="145"/>
                </a:lnTo>
                <a:lnTo>
                  <a:pt x="777" y="152"/>
                </a:lnTo>
                <a:lnTo>
                  <a:pt x="778" y="168"/>
                </a:lnTo>
                <a:lnTo>
                  <a:pt x="778" y="184"/>
                </a:lnTo>
                <a:lnTo>
                  <a:pt x="776" y="201"/>
                </a:ln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Char char="•"/>
              <a:defRPr/>
            </a:pPr>
            <a:endParaRPr lang="is-IS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6270382" y="6149978"/>
            <a:ext cx="2048608" cy="276225"/>
            <a:chOff x="2377" y="3970"/>
            <a:chExt cx="918" cy="108"/>
          </a:xfrm>
        </p:grpSpPr>
        <p:sp>
          <p:nvSpPr>
            <p:cNvPr id="874511" name="Freeform 15"/>
            <p:cNvSpPr>
              <a:spLocks noEditPoints="1"/>
            </p:cNvSpPr>
            <p:nvPr userDrawn="1"/>
          </p:nvSpPr>
          <p:spPr bwMode="auto">
            <a:xfrm>
              <a:off x="2799" y="3970"/>
              <a:ext cx="71" cy="105"/>
            </a:xfrm>
            <a:custGeom>
              <a:avLst/>
              <a:gdLst/>
              <a:ahLst/>
              <a:cxnLst>
                <a:cxn ang="0">
                  <a:pos x="196" y="335"/>
                </a:cxn>
                <a:cxn ang="0">
                  <a:pos x="162" y="369"/>
                </a:cxn>
                <a:cxn ang="0">
                  <a:pos x="122" y="393"/>
                </a:cxn>
                <a:cxn ang="0">
                  <a:pos x="101" y="396"/>
                </a:cxn>
                <a:cxn ang="0">
                  <a:pos x="76" y="392"/>
                </a:cxn>
                <a:cxn ang="0">
                  <a:pos x="60" y="378"/>
                </a:cxn>
                <a:cxn ang="0">
                  <a:pos x="51" y="358"/>
                </a:cxn>
                <a:cxn ang="0">
                  <a:pos x="48" y="321"/>
                </a:cxn>
                <a:cxn ang="0">
                  <a:pos x="59" y="245"/>
                </a:cxn>
                <a:cxn ang="0">
                  <a:pos x="87" y="197"/>
                </a:cxn>
                <a:cxn ang="0">
                  <a:pos x="112" y="204"/>
                </a:cxn>
                <a:cxn ang="0">
                  <a:pos x="160" y="201"/>
                </a:cxn>
                <a:cxn ang="0">
                  <a:pos x="199" y="187"/>
                </a:cxn>
                <a:cxn ang="0">
                  <a:pos x="238" y="161"/>
                </a:cxn>
                <a:cxn ang="0">
                  <a:pos x="260" y="136"/>
                </a:cxn>
                <a:cxn ang="0">
                  <a:pos x="275" y="107"/>
                </a:cxn>
                <a:cxn ang="0">
                  <a:pos x="282" y="69"/>
                </a:cxn>
                <a:cxn ang="0">
                  <a:pos x="277" y="36"/>
                </a:cxn>
                <a:cxn ang="0">
                  <a:pos x="260" y="13"/>
                </a:cxn>
                <a:cxn ang="0">
                  <a:pos x="237" y="2"/>
                </a:cxn>
                <a:cxn ang="0">
                  <a:pos x="210" y="0"/>
                </a:cxn>
                <a:cxn ang="0">
                  <a:pos x="168" y="11"/>
                </a:cxn>
                <a:cxn ang="0">
                  <a:pos x="118" y="42"/>
                </a:cxn>
                <a:cxn ang="0">
                  <a:pos x="86" y="74"/>
                </a:cxn>
                <a:cxn ang="0">
                  <a:pos x="49" y="121"/>
                </a:cxn>
                <a:cxn ang="0">
                  <a:pos x="26" y="165"/>
                </a:cxn>
                <a:cxn ang="0">
                  <a:pos x="10" y="214"/>
                </a:cxn>
                <a:cxn ang="0">
                  <a:pos x="1" y="265"/>
                </a:cxn>
                <a:cxn ang="0">
                  <a:pos x="0" y="304"/>
                </a:cxn>
                <a:cxn ang="0">
                  <a:pos x="5" y="336"/>
                </a:cxn>
                <a:cxn ang="0">
                  <a:pos x="18" y="368"/>
                </a:cxn>
                <a:cxn ang="0">
                  <a:pos x="40" y="393"/>
                </a:cxn>
                <a:cxn ang="0">
                  <a:pos x="73" y="410"/>
                </a:cxn>
                <a:cxn ang="0">
                  <a:pos x="102" y="411"/>
                </a:cxn>
                <a:cxn ang="0">
                  <a:pos x="128" y="404"/>
                </a:cxn>
                <a:cxn ang="0">
                  <a:pos x="162" y="383"/>
                </a:cxn>
                <a:cxn ang="0">
                  <a:pos x="198" y="347"/>
                </a:cxn>
                <a:cxn ang="0">
                  <a:pos x="232" y="300"/>
                </a:cxn>
                <a:cxn ang="0">
                  <a:pos x="235" y="88"/>
                </a:cxn>
                <a:cxn ang="0">
                  <a:pos x="220" y="126"/>
                </a:cxn>
                <a:cxn ang="0">
                  <a:pos x="193" y="162"/>
                </a:cxn>
                <a:cxn ang="0">
                  <a:pos x="174" y="177"/>
                </a:cxn>
                <a:cxn ang="0">
                  <a:pos x="140" y="189"/>
                </a:cxn>
                <a:cxn ang="0">
                  <a:pos x="112" y="188"/>
                </a:cxn>
                <a:cxn ang="0">
                  <a:pos x="79" y="177"/>
                </a:cxn>
                <a:cxn ang="0">
                  <a:pos x="114" y="97"/>
                </a:cxn>
                <a:cxn ang="0">
                  <a:pos x="145" y="48"/>
                </a:cxn>
                <a:cxn ang="0">
                  <a:pos x="173" y="24"/>
                </a:cxn>
                <a:cxn ang="0">
                  <a:pos x="193" y="15"/>
                </a:cxn>
                <a:cxn ang="0">
                  <a:pos x="213" y="15"/>
                </a:cxn>
                <a:cxn ang="0">
                  <a:pos x="227" y="24"/>
                </a:cxn>
                <a:cxn ang="0">
                  <a:pos x="236" y="39"/>
                </a:cxn>
                <a:cxn ang="0">
                  <a:pos x="239" y="59"/>
                </a:cxn>
              </a:cxnLst>
              <a:rect l="0" t="0" r="r" b="b"/>
              <a:pathLst>
                <a:path w="282" h="412">
                  <a:moveTo>
                    <a:pt x="226" y="294"/>
                  </a:moveTo>
                  <a:lnTo>
                    <a:pt x="219" y="304"/>
                  </a:lnTo>
                  <a:lnTo>
                    <a:pt x="209" y="319"/>
                  </a:lnTo>
                  <a:lnTo>
                    <a:pt x="196" y="335"/>
                  </a:lnTo>
                  <a:lnTo>
                    <a:pt x="188" y="344"/>
                  </a:lnTo>
                  <a:lnTo>
                    <a:pt x="180" y="353"/>
                  </a:lnTo>
                  <a:lnTo>
                    <a:pt x="171" y="361"/>
                  </a:lnTo>
                  <a:lnTo>
                    <a:pt x="162" y="369"/>
                  </a:lnTo>
                  <a:lnTo>
                    <a:pt x="153" y="377"/>
                  </a:lnTo>
                  <a:lnTo>
                    <a:pt x="143" y="383"/>
                  </a:lnTo>
                  <a:lnTo>
                    <a:pt x="133" y="389"/>
                  </a:lnTo>
                  <a:lnTo>
                    <a:pt x="122" y="393"/>
                  </a:lnTo>
                  <a:lnTo>
                    <a:pt x="117" y="394"/>
                  </a:lnTo>
                  <a:lnTo>
                    <a:pt x="111" y="395"/>
                  </a:lnTo>
                  <a:lnTo>
                    <a:pt x="106" y="396"/>
                  </a:lnTo>
                  <a:lnTo>
                    <a:pt x="101" y="396"/>
                  </a:lnTo>
                  <a:lnTo>
                    <a:pt x="92" y="396"/>
                  </a:lnTo>
                  <a:lnTo>
                    <a:pt x="88" y="395"/>
                  </a:lnTo>
                  <a:lnTo>
                    <a:pt x="84" y="394"/>
                  </a:lnTo>
                  <a:lnTo>
                    <a:pt x="76" y="392"/>
                  </a:lnTo>
                  <a:lnTo>
                    <a:pt x="70" y="388"/>
                  </a:lnTo>
                  <a:lnTo>
                    <a:pt x="67" y="386"/>
                  </a:lnTo>
                  <a:lnTo>
                    <a:pt x="65" y="384"/>
                  </a:lnTo>
                  <a:lnTo>
                    <a:pt x="60" y="378"/>
                  </a:lnTo>
                  <a:lnTo>
                    <a:pt x="56" y="372"/>
                  </a:lnTo>
                  <a:lnTo>
                    <a:pt x="55" y="369"/>
                  </a:lnTo>
                  <a:lnTo>
                    <a:pt x="53" y="365"/>
                  </a:lnTo>
                  <a:lnTo>
                    <a:pt x="51" y="358"/>
                  </a:lnTo>
                  <a:lnTo>
                    <a:pt x="49" y="349"/>
                  </a:lnTo>
                  <a:lnTo>
                    <a:pt x="48" y="340"/>
                  </a:lnTo>
                  <a:lnTo>
                    <a:pt x="48" y="331"/>
                  </a:lnTo>
                  <a:lnTo>
                    <a:pt x="48" y="321"/>
                  </a:lnTo>
                  <a:lnTo>
                    <a:pt x="48" y="311"/>
                  </a:lnTo>
                  <a:lnTo>
                    <a:pt x="50" y="288"/>
                  </a:lnTo>
                  <a:lnTo>
                    <a:pt x="54" y="269"/>
                  </a:lnTo>
                  <a:lnTo>
                    <a:pt x="59" y="245"/>
                  </a:lnTo>
                  <a:lnTo>
                    <a:pt x="66" y="217"/>
                  </a:lnTo>
                  <a:lnTo>
                    <a:pt x="70" y="204"/>
                  </a:lnTo>
                  <a:lnTo>
                    <a:pt x="74" y="191"/>
                  </a:lnTo>
                  <a:lnTo>
                    <a:pt x="87" y="197"/>
                  </a:lnTo>
                  <a:lnTo>
                    <a:pt x="93" y="199"/>
                  </a:lnTo>
                  <a:lnTo>
                    <a:pt x="99" y="201"/>
                  </a:lnTo>
                  <a:lnTo>
                    <a:pt x="106" y="203"/>
                  </a:lnTo>
                  <a:lnTo>
                    <a:pt x="112" y="204"/>
                  </a:lnTo>
                  <a:lnTo>
                    <a:pt x="125" y="204"/>
                  </a:lnTo>
                  <a:lnTo>
                    <a:pt x="139" y="204"/>
                  </a:lnTo>
                  <a:lnTo>
                    <a:pt x="153" y="202"/>
                  </a:lnTo>
                  <a:lnTo>
                    <a:pt x="160" y="201"/>
                  </a:lnTo>
                  <a:lnTo>
                    <a:pt x="167" y="199"/>
                  </a:lnTo>
                  <a:lnTo>
                    <a:pt x="180" y="195"/>
                  </a:lnTo>
                  <a:lnTo>
                    <a:pt x="193" y="190"/>
                  </a:lnTo>
                  <a:lnTo>
                    <a:pt x="199" y="187"/>
                  </a:lnTo>
                  <a:lnTo>
                    <a:pt x="206" y="184"/>
                  </a:lnTo>
                  <a:lnTo>
                    <a:pt x="217" y="177"/>
                  </a:lnTo>
                  <a:lnTo>
                    <a:pt x="228" y="169"/>
                  </a:lnTo>
                  <a:lnTo>
                    <a:pt x="238" y="161"/>
                  </a:lnTo>
                  <a:lnTo>
                    <a:pt x="243" y="156"/>
                  </a:lnTo>
                  <a:lnTo>
                    <a:pt x="248" y="151"/>
                  </a:lnTo>
                  <a:lnTo>
                    <a:pt x="256" y="141"/>
                  </a:lnTo>
                  <a:lnTo>
                    <a:pt x="260" y="136"/>
                  </a:lnTo>
                  <a:lnTo>
                    <a:pt x="264" y="130"/>
                  </a:lnTo>
                  <a:lnTo>
                    <a:pt x="270" y="119"/>
                  </a:lnTo>
                  <a:lnTo>
                    <a:pt x="273" y="113"/>
                  </a:lnTo>
                  <a:lnTo>
                    <a:pt x="275" y="107"/>
                  </a:lnTo>
                  <a:lnTo>
                    <a:pt x="277" y="100"/>
                  </a:lnTo>
                  <a:lnTo>
                    <a:pt x="279" y="94"/>
                  </a:lnTo>
                  <a:lnTo>
                    <a:pt x="281" y="81"/>
                  </a:lnTo>
                  <a:lnTo>
                    <a:pt x="282" y="69"/>
                  </a:lnTo>
                  <a:lnTo>
                    <a:pt x="282" y="60"/>
                  </a:lnTo>
                  <a:lnTo>
                    <a:pt x="281" y="51"/>
                  </a:lnTo>
                  <a:lnTo>
                    <a:pt x="279" y="43"/>
                  </a:lnTo>
                  <a:lnTo>
                    <a:pt x="277" y="36"/>
                  </a:lnTo>
                  <a:lnTo>
                    <a:pt x="273" y="29"/>
                  </a:lnTo>
                  <a:lnTo>
                    <a:pt x="270" y="23"/>
                  </a:lnTo>
                  <a:lnTo>
                    <a:pt x="265" y="18"/>
                  </a:lnTo>
                  <a:lnTo>
                    <a:pt x="260" y="13"/>
                  </a:lnTo>
                  <a:lnTo>
                    <a:pt x="255" y="10"/>
                  </a:lnTo>
                  <a:lnTo>
                    <a:pt x="249" y="7"/>
                  </a:lnTo>
                  <a:lnTo>
                    <a:pt x="243" y="4"/>
                  </a:lnTo>
                  <a:lnTo>
                    <a:pt x="237" y="2"/>
                  </a:lnTo>
                  <a:lnTo>
                    <a:pt x="231" y="1"/>
                  </a:lnTo>
                  <a:lnTo>
                    <a:pt x="224" y="0"/>
                  </a:lnTo>
                  <a:lnTo>
                    <a:pt x="218" y="0"/>
                  </a:lnTo>
                  <a:lnTo>
                    <a:pt x="210" y="0"/>
                  </a:lnTo>
                  <a:lnTo>
                    <a:pt x="202" y="1"/>
                  </a:lnTo>
                  <a:lnTo>
                    <a:pt x="194" y="2"/>
                  </a:lnTo>
                  <a:lnTo>
                    <a:pt x="185" y="5"/>
                  </a:lnTo>
                  <a:lnTo>
                    <a:pt x="168" y="11"/>
                  </a:lnTo>
                  <a:lnTo>
                    <a:pt x="151" y="19"/>
                  </a:lnTo>
                  <a:lnTo>
                    <a:pt x="134" y="30"/>
                  </a:lnTo>
                  <a:lnTo>
                    <a:pt x="126" y="36"/>
                  </a:lnTo>
                  <a:lnTo>
                    <a:pt x="118" y="42"/>
                  </a:lnTo>
                  <a:lnTo>
                    <a:pt x="110" y="49"/>
                  </a:lnTo>
                  <a:lnTo>
                    <a:pt x="101" y="57"/>
                  </a:lnTo>
                  <a:lnTo>
                    <a:pt x="94" y="64"/>
                  </a:lnTo>
                  <a:lnTo>
                    <a:pt x="86" y="74"/>
                  </a:lnTo>
                  <a:lnTo>
                    <a:pt x="70" y="92"/>
                  </a:lnTo>
                  <a:lnTo>
                    <a:pt x="63" y="101"/>
                  </a:lnTo>
                  <a:lnTo>
                    <a:pt x="56" y="111"/>
                  </a:lnTo>
                  <a:lnTo>
                    <a:pt x="49" y="121"/>
                  </a:lnTo>
                  <a:lnTo>
                    <a:pt x="43" y="132"/>
                  </a:lnTo>
                  <a:lnTo>
                    <a:pt x="37" y="143"/>
                  </a:lnTo>
                  <a:lnTo>
                    <a:pt x="32" y="154"/>
                  </a:lnTo>
                  <a:lnTo>
                    <a:pt x="26" y="165"/>
                  </a:lnTo>
                  <a:lnTo>
                    <a:pt x="21" y="177"/>
                  </a:lnTo>
                  <a:lnTo>
                    <a:pt x="17" y="189"/>
                  </a:lnTo>
                  <a:lnTo>
                    <a:pt x="13" y="202"/>
                  </a:lnTo>
                  <a:lnTo>
                    <a:pt x="10" y="214"/>
                  </a:lnTo>
                  <a:lnTo>
                    <a:pt x="6" y="227"/>
                  </a:lnTo>
                  <a:lnTo>
                    <a:pt x="4" y="241"/>
                  </a:lnTo>
                  <a:lnTo>
                    <a:pt x="2" y="254"/>
                  </a:lnTo>
                  <a:lnTo>
                    <a:pt x="1" y="265"/>
                  </a:lnTo>
                  <a:lnTo>
                    <a:pt x="0" y="276"/>
                  </a:lnTo>
                  <a:lnTo>
                    <a:pt x="0" y="286"/>
                  </a:lnTo>
                  <a:lnTo>
                    <a:pt x="0" y="295"/>
                  </a:lnTo>
                  <a:lnTo>
                    <a:pt x="0" y="304"/>
                  </a:lnTo>
                  <a:lnTo>
                    <a:pt x="1" y="313"/>
                  </a:lnTo>
                  <a:lnTo>
                    <a:pt x="2" y="321"/>
                  </a:lnTo>
                  <a:lnTo>
                    <a:pt x="4" y="329"/>
                  </a:lnTo>
                  <a:lnTo>
                    <a:pt x="5" y="336"/>
                  </a:lnTo>
                  <a:lnTo>
                    <a:pt x="8" y="343"/>
                  </a:lnTo>
                  <a:lnTo>
                    <a:pt x="13" y="356"/>
                  </a:lnTo>
                  <a:lnTo>
                    <a:pt x="15" y="362"/>
                  </a:lnTo>
                  <a:lnTo>
                    <a:pt x="18" y="368"/>
                  </a:lnTo>
                  <a:lnTo>
                    <a:pt x="22" y="373"/>
                  </a:lnTo>
                  <a:lnTo>
                    <a:pt x="25" y="377"/>
                  </a:lnTo>
                  <a:lnTo>
                    <a:pt x="33" y="386"/>
                  </a:lnTo>
                  <a:lnTo>
                    <a:pt x="40" y="393"/>
                  </a:lnTo>
                  <a:lnTo>
                    <a:pt x="48" y="399"/>
                  </a:lnTo>
                  <a:lnTo>
                    <a:pt x="57" y="404"/>
                  </a:lnTo>
                  <a:lnTo>
                    <a:pt x="65" y="408"/>
                  </a:lnTo>
                  <a:lnTo>
                    <a:pt x="73" y="410"/>
                  </a:lnTo>
                  <a:lnTo>
                    <a:pt x="80" y="412"/>
                  </a:lnTo>
                  <a:lnTo>
                    <a:pt x="89" y="412"/>
                  </a:lnTo>
                  <a:lnTo>
                    <a:pt x="95" y="412"/>
                  </a:lnTo>
                  <a:lnTo>
                    <a:pt x="102" y="411"/>
                  </a:lnTo>
                  <a:lnTo>
                    <a:pt x="109" y="410"/>
                  </a:lnTo>
                  <a:lnTo>
                    <a:pt x="115" y="408"/>
                  </a:lnTo>
                  <a:lnTo>
                    <a:pt x="121" y="407"/>
                  </a:lnTo>
                  <a:lnTo>
                    <a:pt x="128" y="404"/>
                  </a:lnTo>
                  <a:lnTo>
                    <a:pt x="140" y="398"/>
                  </a:lnTo>
                  <a:lnTo>
                    <a:pt x="145" y="394"/>
                  </a:lnTo>
                  <a:lnTo>
                    <a:pt x="151" y="391"/>
                  </a:lnTo>
                  <a:lnTo>
                    <a:pt x="162" y="383"/>
                  </a:lnTo>
                  <a:lnTo>
                    <a:pt x="172" y="375"/>
                  </a:lnTo>
                  <a:lnTo>
                    <a:pt x="181" y="366"/>
                  </a:lnTo>
                  <a:lnTo>
                    <a:pt x="190" y="357"/>
                  </a:lnTo>
                  <a:lnTo>
                    <a:pt x="198" y="347"/>
                  </a:lnTo>
                  <a:lnTo>
                    <a:pt x="206" y="338"/>
                  </a:lnTo>
                  <a:lnTo>
                    <a:pt x="213" y="329"/>
                  </a:lnTo>
                  <a:lnTo>
                    <a:pt x="224" y="313"/>
                  </a:lnTo>
                  <a:lnTo>
                    <a:pt x="232" y="300"/>
                  </a:lnTo>
                  <a:lnTo>
                    <a:pt x="226" y="294"/>
                  </a:lnTo>
                  <a:close/>
                  <a:moveTo>
                    <a:pt x="238" y="71"/>
                  </a:moveTo>
                  <a:lnTo>
                    <a:pt x="237" y="79"/>
                  </a:lnTo>
                  <a:lnTo>
                    <a:pt x="235" y="88"/>
                  </a:lnTo>
                  <a:lnTo>
                    <a:pt x="232" y="97"/>
                  </a:lnTo>
                  <a:lnTo>
                    <a:pt x="229" y="106"/>
                  </a:lnTo>
                  <a:lnTo>
                    <a:pt x="225" y="116"/>
                  </a:lnTo>
                  <a:lnTo>
                    <a:pt x="220" y="126"/>
                  </a:lnTo>
                  <a:lnTo>
                    <a:pt x="214" y="135"/>
                  </a:lnTo>
                  <a:lnTo>
                    <a:pt x="208" y="145"/>
                  </a:lnTo>
                  <a:lnTo>
                    <a:pt x="201" y="154"/>
                  </a:lnTo>
                  <a:lnTo>
                    <a:pt x="193" y="162"/>
                  </a:lnTo>
                  <a:lnTo>
                    <a:pt x="188" y="166"/>
                  </a:lnTo>
                  <a:lnTo>
                    <a:pt x="184" y="170"/>
                  </a:lnTo>
                  <a:lnTo>
                    <a:pt x="179" y="173"/>
                  </a:lnTo>
                  <a:lnTo>
                    <a:pt x="174" y="177"/>
                  </a:lnTo>
                  <a:lnTo>
                    <a:pt x="164" y="182"/>
                  </a:lnTo>
                  <a:lnTo>
                    <a:pt x="152" y="186"/>
                  </a:lnTo>
                  <a:lnTo>
                    <a:pt x="146" y="188"/>
                  </a:lnTo>
                  <a:lnTo>
                    <a:pt x="140" y="189"/>
                  </a:lnTo>
                  <a:lnTo>
                    <a:pt x="134" y="189"/>
                  </a:lnTo>
                  <a:lnTo>
                    <a:pt x="127" y="190"/>
                  </a:lnTo>
                  <a:lnTo>
                    <a:pt x="120" y="189"/>
                  </a:lnTo>
                  <a:lnTo>
                    <a:pt x="112" y="188"/>
                  </a:lnTo>
                  <a:lnTo>
                    <a:pt x="106" y="187"/>
                  </a:lnTo>
                  <a:lnTo>
                    <a:pt x="100" y="185"/>
                  </a:lnTo>
                  <a:lnTo>
                    <a:pt x="89" y="181"/>
                  </a:lnTo>
                  <a:lnTo>
                    <a:pt x="79" y="177"/>
                  </a:lnTo>
                  <a:lnTo>
                    <a:pt x="90" y="151"/>
                  </a:lnTo>
                  <a:lnTo>
                    <a:pt x="101" y="124"/>
                  </a:lnTo>
                  <a:lnTo>
                    <a:pt x="107" y="110"/>
                  </a:lnTo>
                  <a:lnTo>
                    <a:pt x="114" y="97"/>
                  </a:lnTo>
                  <a:lnTo>
                    <a:pt x="121" y="84"/>
                  </a:lnTo>
                  <a:lnTo>
                    <a:pt x="129" y="70"/>
                  </a:lnTo>
                  <a:lnTo>
                    <a:pt x="136" y="59"/>
                  </a:lnTo>
                  <a:lnTo>
                    <a:pt x="145" y="48"/>
                  </a:lnTo>
                  <a:lnTo>
                    <a:pt x="154" y="38"/>
                  </a:lnTo>
                  <a:lnTo>
                    <a:pt x="158" y="34"/>
                  </a:lnTo>
                  <a:lnTo>
                    <a:pt x="163" y="30"/>
                  </a:lnTo>
                  <a:lnTo>
                    <a:pt x="173" y="24"/>
                  </a:lnTo>
                  <a:lnTo>
                    <a:pt x="178" y="21"/>
                  </a:lnTo>
                  <a:lnTo>
                    <a:pt x="183" y="19"/>
                  </a:lnTo>
                  <a:lnTo>
                    <a:pt x="188" y="17"/>
                  </a:lnTo>
                  <a:lnTo>
                    <a:pt x="193" y="15"/>
                  </a:lnTo>
                  <a:lnTo>
                    <a:pt x="199" y="15"/>
                  </a:lnTo>
                  <a:lnTo>
                    <a:pt x="205" y="14"/>
                  </a:lnTo>
                  <a:lnTo>
                    <a:pt x="209" y="15"/>
                  </a:lnTo>
                  <a:lnTo>
                    <a:pt x="213" y="15"/>
                  </a:lnTo>
                  <a:lnTo>
                    <a:pt x="217" y="17"/>
                  </a:lnTo>
                  <a:lnTo>
                    <a:pt x="221" y="19"/>
                  </a:lnTo>
                  <a:lnTo>
                    <a:pt x="224" y="21"/>
                  </a:lnTo>
                  <a:lnTo>
                    <a:pt x="227" y="24"/>
                  </a:lnTo>
                  <a:lnTo>
                    <a:pt x="230" y="27"/>
                  </a:lnTo>
                  <a:lnTo>
                    <a:pt x="232" y="30"/>
                  </a:lnTo>
                  <a:lnTo>
                    <a:pt x="234" y="34"/>
                  </a:lnTo>
                  <a:lnTo>
                    <a:pt x="236" y="39"/>
                  </a:lnTo>
                  <a:lnTo>
                    <a:pt x="237" y="43"/>
                  </a:lnTo>
                  <a:lnTo>
                    <a:pt x="238" y="48"/>
                  </a:lnTo>
                  <a:lnTo>
                    <a:pt x="238" y="53"/>
                  </a:lnTo>
                  <a:lnTo>
                    <a:pt x="239" y="59"/>
                  </a:lnTo>
                  <a:lnTo>
                    <a:pt x="238" y="71"/>
                  </a:lnTo>
                  <a:close/>
                </a:path>
              </a:pathLst>
            </a:cu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12" name="Freeform 16"/>
            <p:cNvSpPr>
              <a:spLocks/>
            </p:cNvSpPr>
            <p:nvPr userDrawn="1"/>
          </p:nvSpPr>
          <p:spPr bwMode="auto">
            <a:xfrm>
              <a:off x="2874" y="4001"/>
              <a:ext cx="28" cy="49"/>
            </a:xfrm>
            <a:custGeom>
              <a:avLst/>
              <a:gdLst/>
              <a:ahLst/>
              <a:cxnLst>
                <a:cxn ang="0">
                  <a:pos x="22" y="153"/>
                </a:cxn>
                <a:cxn ang="0">
                  <a:pos x="20" y="175"/>
                </a:cxn>
                <a:cxn ang="0">
                  <a:pos x="18" y="184"/>
                </a:cxn>
                <a:cxn ang="0">
                  <a:pos x="15" y="188"/>
                </a:cxn>
                <a:cxn ang="0">
                  <a:pos x="9" y="190"/>
                </a:cxn>
                <a:cxn ang="0">
                  <a:pos x="4" y="191"/>
                </a:cxn>
                <a:cxn ang="0">
                  <a:pos x="5" y="193"/>
                </a:cxn>
                <a:cxn ang="0">
                  <a:pos x="32" y="193"/>
                </a:cxn>
                <a:cxn ang="0">
                  <a:pos x="64" y="194"/>
                </a:cxn>
                <a:cxn ang="0">
                  <a:pos x="68" y="192"/>
                </a:cxn>
                <a:cxn ang="0">
                  <a:pos x="66" y="190"/>
                </a:cxn>
                <a:cxn ang="0">
                  <a:pos x="52" y="188"/>
                </a:cxn>
                <a:cxn ang="0">
                  <a:pos x="49" y="186"/>
                </a:cxn>
                <a:cxn ang="0">
                  <a:pos x="47" y="183"/>
                </a:cxn>
                <a:cxn ang="0">
                  <a:pos x="45" y="175"/>
                </a:cxn>
                <a:cxn ang="0">
                  <a:pos x="44" y="153"/>
                </a:cxn>
                <a:cxn ang="0">
                  <a:pos x="44" y="98"/>
                </a:cxn>
                <a:cxn ang="0">
                  <a:pos x="46" y="96"/>
                </a:cxn>
                <a:cxn ang="0">
                  <a:pos x="76" y="96"/>
                </a:cxn>
                <a:cxn ang="0">
                  <a:pos x="89" y="98"/>
                </a:cxn>
                <a:cxn ang="0">
                  <a:pos x="93" y="100"/>
                </a:cxn>
                <a:cxn ang="0">
                  <a:pos x="95" y="103"/>
                </a:cxn>
                <a:cxn ang="0">
                  <a:pos x="98" y="110"/>
                </a:cxn>
                <a:cxn ang="0">
                  <a:pos x="99" y="117"/>
                </a:cxn>
                <a:cxn ang="0">
                  <a:pos x="101" y="118"/>
                </a:cxn>
                <a:cxn ang="0">
                  <a:pos x="102" y="112"/>
                </a:cxn>
                <a:cxn ang="0">
                  <a:pos x="104" y="86"/>
                </a:cxn>
                <a:cxn ang="0">
                  <a:pos x="104" y="80"/>
                </a:cxn>
                <a:cxn ang="0">
                  <a:pos x="102" y="80"/>
                </a:cxn>
                <a:cxn ang="0">
                  <a:pos x="99" y="84"/>
                </a:cxn>
                <a:cxn ang="0">
                  <a:pos x="93" y="86"/>
                </a:cxn>
                <a:cxn ang="0">
                  <a:pos x="78" y="87"/>
                </a:cxn>
                <a:cxn ang="0">
                  <a:pos x="44" y="86"/>
                </a:cxn>
                <a:cxn ang="0">
                  <a:pos x="44" y="15"/>
                </a:cxn>
                <a:cxn ang="0">
                  <a:pos x="46" y="12"/>
                </a:cxn>
                <a:cxn ang="0">
                  <a:pos x="88" y="13"/>
                </a:cxn>
                <a:cxn ang="0">
                  <a:pos x="97" y="16"/>
                </a:cxn>
                <a:cxn ang="0">
                  <a:pos x="102" y="21"/>
                </a:cxn>
                <a:cxn ang="0">
                  <a:pos x="104" y="29"/>
                </a:cxn>
                <a:cxn ang="0">
                  <a:pos x="105" y="33"/>
                </a:cxn>
                <a:cxn ang="0">
                  <a:pos x="107" y="34"/>
                </a:cxn>
                <a:cxn ang="0">
                  <a:pos x="108" y="31"/>
                </a:cxn>
                <a:cxn ang="0">
                  <a:pos x="109" y="14"/>
                </a:cxn>
                <a:cxn ang="0">
                  <a:pos x="111" y="3"/>
                </a:cxn>
                <a:cxn ang="0">
                  <a:pos x="110" y="0"/>
                </a:cxn>
                <a:cxn ang="0">
                  <a:pos x="106" y="2"/>
                </a:cxn>
                <a:cxn ang="0">
                  <a:pos x="102" y="3"/>
                </a:cxn>
                <a:cxn ang="0">
                  <a:pos x="32" y="3"/>
                </a:cxn>
                <a:cxn ang="0">
                  <a:pos x="4" y="2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2" y="6"/>
                </a:cxn>
                <a:cxn ang="0">
                  <a:pos x="10" y="7"/>
                </a:cxn>
                <a:cxn ang="0">
                  <a:pos x="16" y="8"/>
                </a:cxn>
                <a:cxn ang="0">
                  <a:pos x="21" y="15"/>
                </a:cxn>
                <a:cxn ang="0">
                  <a:pos x="21" y="21"/>
                </a:cxn>
                <a:cxn ang="0">
                  <a:pos x="22" y="75"/>
                </a:cxn>
              </a:cxnLst>
              <a:rect l="0" t="0" r="r" b="b"/>
              <a:pathLst>
                <a:path w="111" h="194">
                  <a:moveTo>
                    <a:pt x="22" y="121"/>
                  </a:moveTo>
                  <a:lnTo>
                    <a:pt x="22" y="153"/>
                  </a:lnTo>
                  <a:lnTo>
                    <a:pt x="21" y="166"/>
                  </a:lnTo>
                  <a:lnTo>
                    <a:pt x="20" y="175"/>
                  </a:lnTo>
                  <a:lnTo>
                    <a:pt x="20" y="180"/>
                  </a:lnTo>
                  <a:lnTo>
                    <a:pt x="18" y="184"/>
                  </a:lnTo>
                  <a:lnTo>
                    <a:pt x="16" y="187"/>
                  </a:lnTo>
                  <a:lnTo>
                    <a:pt x="15" y="188"/>
                  </a:lnTo>
                  <a:lnTo>
                    <a:pt x="13" y="189"/>
                  </a:lnTo>
                  <a:lnTo>
                    <a:pt x="9" y="190"/>
                  </a:lnTo>
                  <a:lnTo>
                    <a:pt x="6" y="190"/>
                  </a:lnTo>
                  <a:lnTo>
                    <a:pt x="4" y="191"/>
                  </a:lnTo>
                  <a:lnTo>
                    <a:pt x="4" y="192"/>
                  </a:lnTo>
                  <a:lnTo>
                    <a:pt x="5" y="193"/>
                  </a:lnTo>
                  <a:lnTo>
                    <a:pt x="8" y="194"/>
                  </a:lnTo>
                  <a:lnTo>
                    <a:pt x="32" y="193"/>
                  </a:lnTo>
                  <a:lnTo>
                    <a:pt x="44" y="193"/>
                  </a:lnTo>
                  <a:lnTo>
                    <a:pt x="64" y="194"/>
                  </a:lnTo>
                  <a:lnTo>
                    <a:pt x="67" y="193"/>
                  </a:lnTo>
                  <a:lnTo>
                    <a:pt x="68" y="192"/>
                  </a:lnTo>
                  <a:lnTo>
                    <a:pt x="68" y="191"/>
                  </a:lnTo>
                  <a:lnTo>
                    <a:pt x="66" y="190"/>
                  </a:lnTo>
                  <a:lnTo>
                    <a:pt x="55" y="189"/>
                  </a:lnTo>
                  <a:lnTo>
                    <a:pt x="52" y="188"/>
                  </a:lnTo>
                  <a:lnTo>
                    <a:pt x="50" y="187"/>
                  </a:lnTo>
                  <a:lnTo>
                    <a:pt x="49" y="186"/>
                  </a:lnTo>
                  <a:lnTo>
                    <a:pt x="47" y="184"/>
                  </a:lnTo>
                  <a:lnTo>
                    <a:pt x="47" y="183"/>
                  </a:lnTo>
                  <a:lnTo>
                    <a:pt x="46" y="180"/>
                  </a:lnTo>
                  <a:lnTo>
                    <a:pt x="45" y="175"/>
                  </a:lnTo>
                  <a:lnTo>
                    <a:pt x="44" y="166"/>
                  </a:lnTo>
                  <a:lnTo>
                    <a:pt x="44" y="153"/>
                  </a:lnTo>
                  <a:lnTo>
                    <a:pt x="44" y="121"/>
                  </a:lnTo>
                  <a:lnTo>
                    <a:pt x="44" y="98"/>
                  </a:lnTo>
                  <a:lnTo>
                    <a:pt x="44" y="96"/>
                  </a:lnTo>
                  <a:lnTo>
                    <a:pt x="46" y="96"/>
                  </a:lnTo>
                  <a:lnTo>
                    <a:pt x="64" y="96"/>
                  </a:lnTo>
                  <a:lnTo>
                    <a:pt x="76" y="96"/>
                  </a:lnTo>
                  <a:lnTo>
                    <a:pt x="84" y="97"/>
                  </a:lnTo>
                  <a:lnTo>
                    <a:pt x="89" y="98"/>
                  </a:lnTo>
                  <a:lnTo>
                    <a:pt x="91" y="99"/>
                  </a:lnTo>
                  <a:lnTo>
                    <a:pt x="93" y="100"/>
                  </a:lnTo>
                  <a:lnTo>
                    <a:pt x="94" y="102"/>
                  </a:lnTo>
                  <a:lnTo>
                    <a:pt x="95" y="103"/>
                  </a:lnTo>
                  <a:lnTo>
                    <a:pt x="97" y="106"/>
                  </a:lnTo>
                  <a:lnTo>
                    <a:pt x="98" y="110"/>
                  </a:lnTo>
                  <a:lnTo>
                    <a:pt x="98" y="115"/>
                  </a:lnTo>
                  <a:lnTo>
                    <a:pt x="99" y="117"/>
                  </a:lnTo>
                  <a:lnTo>
                    <a:pt x="100" y="118"/>
                  </a:lnTo>
                  <a:lnTo>
                    <a:pt x="101" y="118"/>
                  </a:lnTo>
                  <a:lnTo>
                    <a:pt x="102" y="117"/>
                  </a:lnTo>
                  <a:lnTo>
                    <a:pt x="102" y="112"/>
                  </a:lnTo>
                  <a:lnTo>
                    <a:pt x="103" y="95"/>
                  </a:lnTo>
                  <a:lnTo>
                    <a:pt x="104" y="86"/>
                  </a:lnTo>
                  <a:lnTo>
                    <a:pt x="105" y="81"/>
                  </a:lnTo>
                  <a:lnTo>
                    <a:pt x="104" y="80"/>
                  </a:lnTo>
                  <a:lnTo>
                    <a:pt x="103" y="79"/>
                  </a:lnTo>
                  <a:lnTo>
                    <a:pt x="102" y="80"/>
                  </a:lnTo>
                  <a:lnTo>
                    <a:pt x="101" y="82"/>
                  </a:lnTo>
                  <a:lnTo>
                    <a:pt x="99" y="84"/>
                  </a:lnTo>
                  <a:lnTo>
                    <a:pt x="96" y="85"/>
                  </a:lnTo>
                  <a:lnTo>
                    <a:pt x="93" y="86"/>
                  </a:lnTo>
                  <a:lnTo>
                    <a:pt x="89" y="86"/>
                  </a:lnTo>
                  <a:lnTo>
                    <a:pt x="78" y="87"/>
                  </a:lnTo>
                  <a:lnTo>
                    <a:pt x="46" y="87"/>
                  </a:lnTo>
                  <a:lnTo>
                    <a:pt x="44" y="86"/>
                  </a:lnTo>
                  <a:lnTo>
                    <a:pt x="44" y="85"/>
                  </a:lnTo>
                  <a:lnTo>
                    <a:pt x="44" y="15"/>
                  </a:lnTo>
                  <a:lnTo>
                    <a:pt x="44" y="13"/>
                  </a:lnTo>
                  <a:lnTo>
                    <a:pt x="46" y="12"/>
                  </a:lnTo>
                  <a:lnTo>
                    <a:pt x="85" y="13"/>
                  </a:lnTo>
                  <a:lnTo>
                    <a:pt x="88" y="13"/>
                  </a:lnTo>
                  <a:lnTo>
                    <a:pt x="91" y="14"/>
                  </a:lnTo>
                  <a:lnTo>
                    <a:pt x="97" y="16"/>
                  </a:lnTo>
                  <a:lnTo>
                    <a:pt x="100" y="19"/>
                  </a:lnTo>
                  <a:lnTo>
                    <a:pt x="102" y="21"/>
                  </a:lnTo>
                  <a:lnTo>
                    <a:pt x="104" y="26"/>
                  </a:lnTo>
                  <a:lnTo>
                    <a:pt x="104" y="29"/>
                  </a:lnTo>
                  <a:lnTo>
                    <a:pt x="104" y="31"/>
                  </a:lnTo>
                  <a:lnTo>
                    <a:pt x="105" y="33"/>
                  </a:lnTo>
                  <a:lnTo>
                    <a:pt x="106" y="34"/>
                  </a:lnTo>
                  <a:lnTo>
                    <a:pt x="107" y="34"/>
                  </a:lnTo>
                  <a:lnTo>
                    <a:pt x="107" y="33"/>
                  </a:lnTo>
                  <a:lnTo>
                    <a:pt x="108" y="31"/>
                  </a:lnTo>
                  <a:lnTo>
                    <a:pt x="109" y="23"/>
                  </a:lnTo>
                  <a:lnTo>
                    <a:pt x="109" y="14"/>
                  </a:lnTo>
                  <a:lnTo>
                    <a:pt x="111" y="7"/>
                  </a:lnTo>
                  <a:lnTo>
                    <a:pt x="111" y="3"/>
                  </a:lnTo>
                  <a:lnTo>
                    <a:pt x="111" y="1"/>
                  </a:lnTo>
                  <a:lnTo>
                    <a:pt x="110" y="0"/>
                  </a:lnTo>
                  <a:lnTo>
                    <a:pt x="108" y="1"/>
                  </a:lnTo>
                  <a:lnTo>
                    <a:pt x="106" y="2"/>
                  </a:lnTo>
                  <a:lnTo>
                    <a:pt x="104" y="2"/>
                  </a:lnTo>
                  <a:lnTo>
                    <a:pt x="102" y="3"/>
                  </a:lnTo>
                  <a:lnTo>
                    <a:pt x="95" y="3"/>
                  </a:lnTo>
                  <a:lnTo>
                    <a:pt x="32" y="3"/>
                  </a:lnTo>
                  <a:lnTo>
                    <a:pt x="22" y="3"/>
                  </a:lnTo>
                  <a:lnTo>
                    <a:pt x="4" y="2"/>
                  </a:lnTo>
                  <a:lnTo>
                    <a:pt x="1" y="3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2" y="6"/>
                  </a:lnTo>
                  <a:lnTo>
                    <a:pt x="6" y="6"/>
                  </a:lnTo>
                  <a:lnTo>
                    <a:pt x="10" y="7"/>
                  </a:lnTo>
                  <a:lnTo>
                    <a:pt x="13" y="7"/>
                  </a:lnTo>
                  <a:lnTo>
                    <a:pt x="16" y="8"/>
                  </a:lnTo>
                  <a:lnTo>
                    <a:pt x="19" y="11"/>
                  </a:lnTo>
                  <a:lnTo>
                    <a:pt x="21" y="15"/>
                  </a:lnTo>
                  <a:lnTo>
                    <a:pt x="21" y="18"/>
                  </a:lnTo>
                  <a:lnTo>
                    <a:pt x="21" y="21"/>
                  </a:lnTo>
                  <a:lnTo>
                    <a:pt x="22" y="36"/>
                  </a:lnTo>
                  <a:lnTo>
                    <a:pt x="22" y="75"/>
                  </a:lnTo>
                  <a:lnTo>
                    <a:pt x="22" y="121"/>
                  </a:lnTo>
                  <a:close/>
                </a:path>
              </a:pathLst>
            </a:custGeom>
            <a:solidFill>
              <a:srgbClr val="001C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13" name="Freeform 17"/>
            <p:cNvSpPr>
              <a:spLocks/>
            </p:cNvSpPr>
            <p:nvPr userDrawn="1"/>
          </p:nvSpPr>
          <p:spPr bwMode="auto">
            <a:xfrm>
              <a:off x="2917" y="4001"/>
              <a:ext cx="41" cy="49"/>
            </a:xfrm>
            <a:custGeom>
              <a:avLst/>
              <a:gdLst/>
              <a:ahLst/>
              <a:cxnLst>
                <a:cxn ang="0">
                  <a:pos x="124" y="15"/>
                </a:cxn>
                <a:cxn ang="0">
                  <a:pos x="139" y="16"/>
                </a:cxn>
                <a:cxn ang="0">
                  <a:pos x="149" y="19"/>
                </a:cxn>
                <a:cxn ang="0">
                  <a:pos x="154" y="23"/>
                </a:cxn>
                <a:cxn ang="0">
                  <a:pos x="155" y="29"/>
                </a:cxn>
                <a:cxn ang="0">
                  <a:pos x="156" y="33"/>
                </a:cxn>
                <a:cxn ang="0">
                  <a:pos x="157" y="35"/>
                </a:cxn>
                <a:cxn ang="0">
                  <a:pos x="159" y="35"/>
                </a:cxn>
                <a:cxn ang="0">
                  <a:pos x="160" y="5"/>
                </a:cxn>
                <a:cxn ang="0">
                  <a:pos x="160" y="2"/>
                </a:cxn>
                <a:cxn ang="0">
                  <a:pos x="152" y="3"/>
                </a:cxn>
                <a:cxn ang="0">
                  <a:pos x="144" y="4"/>
                </a:cxn>
                <a:cxn ang="0">
                  <a:pos x="39" y="4"/>
                </a:cxn>
                <a:cxn ang="0">
                  <a:pos x="19" y="3"/>
                </a:cxn>
                <a:cxn ang="0">
                  <a:pos x="11" y="1"/>
                </a:cxn>
                <a:cxn ang="0">
                  <a:pos x="8" y="0"/>
                </a:cxn>
                <a:cxn ang="0">
                  <a:pos x="6" y="2"/>
                </a:cxn>
                <a:cxn ang="0">
                  <a:pos x="2" y="18"/>
                </a:cxn>
                <a:cxn ang="0">
                  <a:pos x="0" y="32"/>
                </a:cxn>
                <a:cxn ang="0">
                  <a:pos x="1" y="33"/>
                </a:cxn>
                <a:cxn ang="0">
                  <a:pos x="3" y="31"/>
                </a:cxn>
                <a:cxn ang="0">
                  <a:pos x="8" y="23"/>
                </a:cxn>
                <a:cxn ang="0">
                  <a:pos x="11" y="19"/>
                </a:cxn>
                <a:cxn ang="0">
                  <a:pos x="23" y="15"/>
                </a:cxn>
                <a:cxn ang="0">
                  <a:pos x="71" y="14"/>
                </a:cxn>
                <a:cxn ang="0">
                  <a:pos x="70" y="154"/>
                </a:cxn>
                <a:cxn ang="0">
                  <a:pos x="69" y="176"/>
                </a:cxn>
                <a:cxn ang="0">
                  <a:pos x="67" y="185"/>
                </a:cxn>
                <a:cxn ang="0">
                  <a:pos x="64" y="189"/>
                </a:cxn>
                <a:cxn ang="0">
                  <a:pos x="58" y="191"/>
                </a:cxn>
                <a:cxn ang="0">
                  <a:pos x="53" y="192"/>
                </a:cxn>
                <a:cxn ang="0">
                  <a:pos x="54" y="194"/>
                </a:cxn>
                <a:cxn ang="0">
                  <a:pos x="81" y="194"/>
                </a:cxn>
                <a:cxn ang="0">
                  <a:pos x="112" y="195"/>
                </a:cxn>
                <a:cxn ang="0">
                  <a:pos x="117" y="193"/>
                </a:cxn>
                <a:cxn ang="0">
                  <a:pos x="115" y="191"/>
                </a:cxn>
                <a:cxn ang="0">
                  <a:pos x="100" y="189"/>
                </a:cxn>
                <a:cxn ang="0">
                  <a:pos x="97" y="187"/>
                </a:cxn>
                <a:cxn ang="0">
                  <a:pos x="94" y="184"/>
                </a:cxn>
                <a:cxn ang="0">
                  <a:pos x="93" y="176"/>
                </a:cxn>
                <a:cxn ang="0">
                  <a:pos x="92" y="154"/>
                </a:cxn>
                <a:cxn ang="0">
                  <a:pos x="92" y="14"/>
                </a:cxn>
              </a:cxnLst>
              <a:rect l="0" t="0" r="r" b="b"/>
              <a:pathLst>
                <a:path w="160" h="195">
                  <a:moveTo>
                    <a:pt x="92" y="14"/>
                  </a:moveTo>
                  <a:lnTo>
                    <a:pt x="124" y="15"/>
                  </a:lnTo>
                  <a:lnTo>
                    <a:pt x="133" y="15"/>
                  </a:lnTo>
                  <a:lnTo>
                    <a:pt x="139" y="16"/>
                  </a:lnTo>
                  <a:lnTo>
                    <a:pt x="145" y="17"/>
                  </a:lnTo>
                  <a:lnTo>
                    <a:pt x="149" y="19"/>
                  </a:lnTo>
                  <a:lnTo>
                    <a:pt x="152" y="21"/>
                  </a:lnTo>
                  <a:lnTo>
                    <a:pt x="154" y="23"/>
                  </a:lnTo>
                  <a:lnTo>
                    <a:pt x="155" y="26"/>
                  </a:lnTo>
                  <a:lnTo>
                    <a:pt x="155" y="29"/>
                  </a:lnTo>
                  <a:lnTo>
                    <a:pt x="156" y="31"/>
                  </a:lnTo>
                  <a:lnTo>
                    <a:pt x="156" y="33"/>
                  </a:lnTo>
                  <a:lnTo>
                    <a:pt x="156" y="35"/>
                  </a:lnTo>
                  <a:lnTo>
                    <a:pt x="157" y="35"/>
                  </a:lnTo>
                  <a:lnTo>
                    <a:pt x="158" y="36"/>
                  </a:lnTo>
                  <a:lnTo>
                    <a:pt x="159" y="35"/>
                  </a:lnTo>
                  <a:lnTo>
                    <a:pt x="159" y="32"/>
                  </a:lnTo>
                  <a:lnTo>
                    <a:pt x="160" y="5"/>
                  </a:lnTo>
                  <a:lnTo>
                    <a:pt x="160" y="3"/>
                  </a:lnTo>
                  <a:lnTo>
                    <a:pt x="160" y="2"/>
                  </a:lnTo>
                  <a:lnTo>
                    <a:pt x="159" y="2"/>
                  </a:lnTo>
                  <a:lnTo>
                    <a:pt x="152" y="3"/>
                  </a:lnTo>
                  <a:lnTo>
                    <a:pt x="148" y="3"/>
                  </a:lnTo>
                  <a:lnTo>
                    <a:pt x="144" y="4"/>
                  </a:lnTo>
                  <a:lnTo>
                    <a:pt x="134" y="4"/>
                  </a:lnTo>
                  <a:lnTo>
                    <a:pt x="39" y="4"/>
                  </a:lnTo>
                  <a:lnTo>
                    <a:pt x="30" y="4"/>
                  </a:lnTo>
                  <a:lnTo>
                    <a:pt x="19" y="3"/>
                  </a:lnTo>
                  <a:lnTo>
                    <a:pt x="14" y="2"/>
                  </a:lnTo>
                  <a:lnTo>
                    <a:pt x="11" y="1"/>
                  </a:lnTo>
                  <a:lnTo>
                    <a:pt x="9" y="0"/>
                  </a:lnTo>
                  <a:lnTo>
                    <a:pt x="8" y="0"/>
                  </a:lnTo>
                  <a:lnTo>
                    <a:pt x="7" y="0"/>
                  </a:lnTo>
                  <a:lnTo>
                    <a:pt x="6" y="2"/>
                  </a:lnTo>
                  <a:lnTo>
                    <a:pt x="5" y="5"/>
                  </a:lnTo>
                  <a:lnTo>
                    <a:pt x="2" y="18"/>
                  </a:lnTo>
                  <a:lnTo>
                    <a:pt x="0" y="31"/>
                  </a:lnTo>
                  <a:lnTo>
                    <a:pt x="0" y="32"/>
                  </a:lnTo>
                  <a:lnTo>
                    <a:pt x="0" y="33"/>
                  </a:lnTo>
                  <a:lnTo>
                    <a:pt x="1" y="33"/>
                  </a:lnTo>
                  <a:lnTo>
                    <a:pt x="2" y="33"/>
                  </a:lnTo>
                  <a:lnTo>
                    <a:pt x="3" y="31"/>
                  </a:lnTo>
                  <a:lnTo>
                    <a:pt x="5" y="28"/>
                  </a:lnTo>
                  <a:lnTo>
                    <a:pt x="8" y="23"/>
                  </a:lnTo>
                  <a:lnTo>
                    <a:pt x="9" y="21"/>
                  </a:lnTo>
                  <a:lnTo>
                    <a:pt x="11" y="19"/>
                  </a:lnTo>
                  <a:lnTo>
                    <a:pt x="16" y="17"/>
                  </a:lnTo>
                  <a:lnTo>
                    <a:pt x="23" y="15"/>
                  </a:lnTo>
                  <a:lnTo>
                    <a:pt x="33" y="15"/>
                  </a:lnTo>
                  <a:lnTo>
                    <a:pt x="71" y="14"/>
                  </a:lnTo>
                  <a:lnTo>
                    <a:pt x="71" y="122"/>
                  </a:lnTo>
                  <a:lnTo>
                    <a:pt x="70" y="154"/>
                  </a:lnTo>
                  <a:lnTo>
                    <a:pt x="70" y="167"/>
                  </a:lnTo>
                  <a:lnTo>
                    <a:pt x="69" y="176"/>
                  </a:lnTo>
                  <a:lnTo>
                    <a:pt x="69" y="181"/>
                  </a:lnTo>
                  <a:lnTo>
                    <a:pt x="67" y="185"/>
                  </a:lnTo>
                  <a:lnTo>
                    <a:pt x="65" y="188"/>
                  </a:lnTo>
                  <a:lnTo>
                    <a:pt x="64" y="189"/>
                  </a:lnTo>
                  <a:lnTo>
                    <a:pt x="62" y="190"/>
                  </a:lnTo>
                  <a:lnTo>
                    <a:pt x="58" y="191"/>
                  </a:lnTo>
                  <a:lnTo>
                    <a:pt x="55" y="191"/>
                  </a:lnTo>
                  <a:lnTo>
                    <a:pt x="53" y="192"/>
                  </a:lnTo>
                  <a:lnTo>
                    <a:pt x="53" y="193"/>
                  </a:lnTo>
                  <a:lnTo>
                    <a:pt x="54" y="194"/>
                  </a:lnTo>
                  <a:lnTo>
                    <a:pt x="57" y="195"/>
                  </a:lnTo>
                  <a:lnTo>
                    <a:pt x="81" y="194"/>
                  </a:lnTo>
                  <a:lnTo>
                    <a:pt x="92" y="194"/>
                  </a:lnTo>
                  <a:lnTo>
                    <a:pt x="112" y="195"/>
                  </a:lnTo>
                  <a:lnTo>
                    <a:pt x="116" y="194"/>
                  </a:lnTo>
                  <a:lnTo>
                    <a:pt x="117" y="193"/>
                  </a:lnTo>
                  <a:lnTo>
                    <a:pt x="117" y="192"/>
                  </a:lnTo>
                  <a:lnTo>
                    <a:pt x="115" y="191"/>
                  </a:lnTo>
                  <a:lnTo>
                    <a:pt x="103" y="190"/>
                  </a:lnTo>
                  <a:lnTo>
                    <a:pt x="100" y="189"/>
                  </a:lnTo>
                  <a:lnTo>
                    <a:pt x="98" y="188"/>
                  </a:lnTo>
                  <a:lnTo>
                    <a:pt x="97" y="187"/>
                  </a:lnTo>
                  <a:lnTo>
                    <a:pt x="95" y="185"/>
                  </a:lnTo>
                  <a:lnTo>
                    <a:pt x="94" y="184"/>
                  </a:lnTo>
                  <a:lnTo>
                    <a:pt x="94" y="181"/>
                  </a:lnTo>
                  <a:lnTo>
                    <a:pt x="93" y="176"/>
                  </a:lnTo>
                  <a:lnTo>
                    <a:pt x="92" y="167"/>
                  </a:lnTo>
                  <a:lnTo>
                    <a:pt x="92" y="154"/>
                  </a:lnTo>
                  <a:lnTo>
                    <a:pt x="92" y="122"/>
                  </a:lnTo>
                  <a:lnTo>
                    <a:pt x="92" y="14"/>
                  </a:lnTo>
                  <a:close/>
                </a:path>
              </a:pathLst>
            </a:custGeom>
            <a:solidFill>
              <a:srgbClr val="001C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14" name="Freeform 18"/>
            <p:cNvSpPr>
              <a:spLocks/>
            </p:cNvSpPr>
            <p:nvPr userDrawn="1"/>
          </p:nvSpPr>
          <p:spPr bwMode="auto">
            <a:xfrm>
              <a:off x="2976" y="4001"/>
              <a:ext cx="16" cy="49"/>
            </a:xfrm>
            <a:custGeom>
              <a:avLst/>
              <a:gdLst/>
              <a:ahLst/>
              <a:cxnLst>
                <a:cxn ang="0">
                  <a:pos x="40" y="34"/>
                </a:cxn>
                <a:cxn ang="0">
                  <a:pos x="40" y="16"/>
                </a:cxn>
                <a:cxn ang="0">
                  <a:pos x="42" y="11"/>
                </a:cxn>
                <a:cxn ang="0">
                  <a:pos x="44" y="7"/>
                </a:cxn>
                <a:cxn ang="0">
                  <a:pos x="47" y="5"/>
                </a:cxn>
                <a:cxn ang="0">
                  <a:pos x="56" y="4"/>
                </a:cxn>
                <a:cxn ang="0">
                  <a:pos x="58" y="3"/>
                </a:cxn>
                <a:cxn ang="0">
                  <a:pos x="58" y="1"/>
                </a:cxn>
                <a:cxn ang="0">
                  <a:pos x="54" y="0"/>
                </a:cxn>
                <a:cxn ang="0">
                  <a:pos x="4" y="0"/>
                </a:cxn>
                <a:cxn ang="0">
                  <a:pos x="0" y="1"/>
                </a:cxn>
                <a:cxn ang="0">
                  <a:pos x="0" y="3"/>
                </a:cxn>
                <a:cxn ang="0">
                  <a:pos x="2" y="4"/>
                </a:cxn>
                <a:cxn ang="0">
                  <a:pos x="9" y="5"/>
                </a:cxn>
                <a:cxn ang="0">
                  <a:pos x="13" y="6"/>
                </a:cxn>
                <a:cxn ang="0">
                  <a:pos x="17" y="11"/>
                </a:cxn>
                <a:cxn ang="0">
                  <a:pos x="18" y="16"/>
                </a:cxn>
                <a:cxn ang="0">
                  <a:pos x="18" y="34"/>
                </a:cxn>
                <a:cxn ang="0">
                  <a:pos x="19" y="119"/>
                </a:cxn>
                <a:cxn ang="0">
                  <a:pos x="18" y="164"/>
                </a:cxn>
                <a:cxn ang="0">
                  <a:pos x="16" y="178"/>
                </a:cxn>
                <a:cxn ang="0">
                  <a:pos x="13" y="185"/>
                </a:cxn>
                <a:cxn ang="0">
                  <a:pos x="10" y="187"/>
                </a:cxn>
                <a:cxn ang="0">
                  <a:pos x="2" y="188"/>
                </a:cxn>
                <a:cxn ang="0">
                  <a:pos x="0" y="190"/>
                </a:cxn>
                <a:cxn ang="0">
                  <a:pos x="1" y="191"/>
                </a:cxn>
                <a:cxn ang="0">
                  <a:pos x="29" y="191"/>
                </a:cxn>
                <a:cxn ang="0">
                  <a:pos x="60" y="192"/>
                </a:cxn>
                <a:cxn ang="0">
                  <a:pos x="64" y="190"/>
                </a:cxn>
                <a:cxn ang="0">
                  <a:pos x="62" y="188"/>
                </a:cxn>
                <a:cxn ang="0">
                  <a:pos x="48" y="186"/>
                </a:cxn>
                <a:cxn ang="0">
                  <a:pos x="45" y="184"/>
                </a:cxn>
                <a:cxn ang="0">
                  <a:pos x="42" y="181"/>
                </a:cxn>
                <a:cxn ang="0">
                  <a:pos x="41" y="173"/>
                </a:cxn>
                <a:cxn ang="0">
                  <a:pos x="40" y="151"/>
                </a:cxn>
                <a:cxn ang="0">
                  <a:pos x="40" y="73"/>
                </a:cxn>
              </a:cxnLst>
              <a:rect l="0" t="0" r="r" b="b"/>
              <a:pathLst>
                <a:path w="64" h="192">
                  <a:moveTo>
                    <a:pt x="40" y="73"/>
                  </a:moveTo>
                  <a:lnTo>
                    <a:pt x="40" y="34"/>
                  </a:lnTo>
                  <a:lnTo>
                    <a:pt x="40" y="19"/>
                  </a:lnTo>
                  <a:lnTo>
                    <a:pt x="40" y="16"/>
                  </a:lnTo>
                  <a:lnTo>
                    <a:pt x="41" y="13"/>
                  </a:lnTo>
                  <a:lnTo>
                    <a:pt x="42" y="11"/>
                  </a:lnTo>
                  <a:lnTo>
                    <a:pt x="42" y="9"/>
                  </a:lnTo>
                  <a:lnTo>
                    <a:pt x="44" y="7"/>
                  </a:lnTo>
                  <a:lnTo>
                    <a:pt x="45" y="6"/>
                  </a:lnTo>
                  <a:lnTo>
                    <a:pt x="47" y="5"/>
                  </a:lnTo>
                  <a:lnTo>
                    <a:pt x="49" y="5"/>
                  </a:lnTo>
                  <a:lnTo>
                    <a:pt x="56" y="4"/>
                  </a:lnTo>
                  <a:lnTo>
                    <a:pt x="57" y="4"/>
                  </a:lnTo>
                  <a:lnTo>
                    <a:pt x="58" y="3"/>
                  </a:lnTo>
                  <a:lnTo>
                    <a:pt x="58" y="2"/>
                  </a:lnTo>
                  <a:lnTo>
                    <a:pt x="58" y="1"/>
                  </a:lnTo>
                  <a:lnTo>
                    <a:pt x="57" y="1"/>
                  </a:lnTo>
                  <a:lnTo>
                    <a:pt x="54" y="0"/>
                  </a:lnTo>
                  <a:lnTo>
                    <a:pt x="29" y="1"/>
                  </a:lnTo>
                  <a:lnTo>
                    <a:pt x="4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2" y="4"/>
                  </a:lnTo>
                  <a:lnTo>
                    <a:pt x="5" y="4"/>
                  </a:lnTo>
                  <a:lnTo>
                    <a:pt x="9" y="5"/>
                  </a:lnTo>
                  <a:lnTo>
                    <a:pt x="11" y="6"/>
                  </a:lnTo>
                  <a:lnTo>
                    <a:pt x="13" y="6"/>
                  </a:lnTo>
                  <a:lnTo>
                    <a:pt x="16" y="9"/>
                  </a:lnTo>
                  <a:lnTo>
                    <a:pt x="17" y="11"/>
                  </a:lnTo>
                  <a:lnTo>
                    <a:pt x="17" y="13"/>
                  </a:lnTo>
                  <a:lnTo>
                    <a:pt x="18" y="16"/>
                  </a:lnTo>
                  <a:lnTo>
                    <a:pt x="18" y="19"/>
                  </a:lnTo>
                  <a:lnTo>
                    <a:pt x="18" y="34"/>
                  </a:lnTo>
                  <a:lnTo>
                    <a:pt x="19" y="73"/>
                  </a:lnTo>
                  <a:lnTo>
                    <a:pt x="19" y="119"/>
                  </a:lnTo>
                  <a:lnTo>
                    <a:pt x="18" y="151"/>
                  </a:lnTo>
                  <a:lnTo>
                    <a:pt x="18" y="164"/>
                  </a:lnTo>
                  <a:lnTo>
                    <a:pt x="17" y="173"/>
                  </a:lnTo>
                  <a:lnTo>
                    <a:pt x="16" y="178"/>
                  </a:lnTo>
                  <a:lnTo>
                    <a:pt x="15" y="182"/>
                  </a:lnTo>
                  <a:lnTo>
                    <a:pt x="13" y="185"/>
                  </a:lnTo>
                  <a:lnTo>
                    <a:pt x="12" y="186"/>
                  </a:lnTo>
                  <a:lnTo>
                    <a:pt x="10" y="187"/>
                  </a:lnTo>
                  <a:lnTo>
                    <a:pt x="6" y="188"/>
                  </a:lnTo>
                  <a:lnTo>
                    <a:pt x="2" y="188"/>
                  </a:lnTo>
                  <a:lnTo>
                    <a:pt x="1" y="189"/>
                  </a:lnTo>
                  <a:lnTo>
                    <a:pt x="0" y="190"/>
                  </a:lnTo>
                  <a:lnTo>
                    <a:pt x="1" y="190"/>
                  </a:lnTo>
                  <a:lnTo>
                    <a:pt x="1" y="191"/>
                  </a:lnTo>
                  <a:lnTo>
                    <a:pt x="4" y="192"/>
                  </a:lnTo>
                  <a:lnTo>
                    <a:pt x="29" y="191"/>
                  </a:lnTo>
                  <a:lnTo>
                    <a:pt x="40" y="191"/>
                  </a:lnTo>
                  <a:lnTo>
                    <a:pt x="60" y="192"/>
                  </a:lnTo>
                  <a:lnTo>
                    <a:pt x="63" y="191"/>
                  </a:lnTo>
                  <a:lnTo>
                    <a:pt x="64" y="190"/>
                  </a:lnTo>
                  <a:lnTo>
                    <a:pt x="64" y="189"/>
                  </a:lnTo>
                  <a:lnTo>
                    <a:pt x="62" y="188"/>
                  </a:lnTo>
                  <a:lnTo>
                    <a:pt x="51" y="187"/>
                  </a:lnTo>
                  <a:lnTo>
                    <a:pt x="48" y="186"/>
                  </a:lnTo>
                  <a:lnTo>
                    <a:pt x="46" y="185"/>
                  </a:lnTo>
                  <a:lnTo>
                    <a:pt x="45" y="184"/>
                  </a:lnTo>
                  <a:lnTo>
                    <a:pt x="43" y="182"/>
                  </a:lnTo>
                  <a:lnTo>
                    <a:pt x="42" y="181"/>
                  </a:lnTo>
                  <a:lnTo>
                    <a:pt x="42" y="178"/>
                  </a:lnTo>
                  <a:lnTo>
                    <a:pt x="41" y="173"/>
                  </a:lnTo>
                  <a:lnTo>
                    <a:pt x="40" y="164"/>
                  </a:lnTo>
                  <a:lnTo>
                    <a:pt x="40" y="151"/>
                  </a:lnTo>
                  <a:lnTo>
                    <a:pt x="40" y="119"/>
                  </a:lnTo>
                  <a:lnTo>
                    <a:pt x="40" y="73"/>
                  </a:lnTo>
                  <a:close/>
                </a:path>
              </a:pathLst>
            </a:custGeom>
            <a:solidFill>
              <a:srgbClr val="001C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15" name="Freeform 19"/>
            <p:cNvSpPr>
              <a:spLocks noEditPoints="1"/>
            </p:cNvSpPr>
            <p:nvPr userDrawn="1"/>
          </p:nvSpPr>
          <p:spPr bwMode="auto">
            <a:xfrm>
              <a:off x="3013" y="4001"/>
              <a:ext cx="48" cy="49"/>
            </a:xfrm>
            <a:custGeom>
              <a:avLst/>
              <a:gdLst/>
              <a:ahLst/>
              <a:cxnLst>
                <a:cxn ang="0">
                  <a:pos x="21" y="164"/>
                </a:cxn>
                <a:cxn ang="0">
                  <a:pos x="18" y="182"/>
                </a:cxn>
                <a:cxn ang="0">
                  <a:pos x="13" y="187"/>
                </a:cxn>
                <a:cxn ang="0">
                  <a:pos x="4" y="189"/>
                </a:cxn>
                <a:cxn ang="0">
                  <a:pos x="8" y="192"/>
                </a:cxn>
                <a:cxn ang="0">
                  <a:pos x="62" y="192"/>
                </a:cxn>
                <a:cxn ang="0">
                  <a:pos x="66" y="189"/>
                </a:cxn>
                <a:cxn ang="0">
                  <a:pos x="50" y="186"/>
                </a:cxn>
                <a:cxn ang="0">
                  <a:pos x="46" y="182"/>
                </a:cxn>
                <a:cxn ang="0">
                  <a:pos x="43" y="173"/>
                </a:cxn>
                <a:cxn ang="0">
                  <a:pos x="42" y="119"/>
                </a:cxn>
                <a:cxn ang="0">
                  <a:pos x="44" y="110"/>
                </a:cxn>
                <a:cxn ang="0">
                  <a:pos x="78" y="112"/>
                </a:cxn>
                <a:cxn ang="0">
                  <a:pos x="115" y="163"/>
                </a:cxn>
                <a:cxn ang="0">
                  <a:pos x="133" y="183"/>
                </a:cxn>
                <a:cxn ang="0">
                  <a:pos x="144" y="189"/>
                </a:cxn>
                <a:cxn ang="0">
                  <a:pos x="157" y="191"/>
                </a:cxn>
                <a:cxn ang="0">
                  <a:pos x="189" y="191"/>
                </a:cxn>
                <a:cxn ang="0">
                  <a:pos x="189" y="189"/>
                </a:cxn>
                <a:cxn ang="0">
                  <a:pos x="178" y="187"/>
                </a:cxn>
                <a:cxn ang="0">
                  <a:pos x="165" y="183"/>
                </a:cxn>
                <a:cxn ang="0">
                  <a:pos x="152" y="174"/>
                </a:cxn>
                <a:cxn ang="0">
                  <a:pos x="123" y="141"/>
                </a:cxn>
                <a:cxn ang="0">
                  <a:pos x="109" y="88"/>
                </a:cxn>
                <a:cxn ang="0">
                  <a:pos x="122" y="67"/>
                </a:cxn>
                <a:cxn ang="0">
                  <a:pos x="125" y="46"/>
                </a:cxn>
                <a:cxn ang="0">
                  <a:pos x="122" y="28"/>
                </a:cxn>
                <a:cxn ang="0">
                  <a:pos x="113" y="16"/>
                </a:cxn>
                <a:cxn ang="0">
                  <a:pos x="97" y="6"/>
                </a:cxn>
                <a:cxn ang="0">
                  <a:pos x="74" y="1"/>
                </a:cxn>
                <a:cxn ang="0">
                  <a:pos x="22" y="1"/>
                </a:cxn>
                <a:cxn ang="0">
                  <a:pos x="0" y="1"/>
                </a:cxn>
                <a:cxn ang="0">
                  <a:pos x="1" y="4"/>
                </a:cxn>
                <a:cxn ang="0">
                  <a:pos x="10" y="5"/>
                </a:cxn>
                <a:cxn ang="0">
                  <a:pos x="19" y="9"/>
                </a:cxn>
                <a:cxn ang="0">
                  <a:pos x="21" y="19"/>
                </a:cxn>
                <a:cxn ang="0">
                  <a:pos x="22" y="119"/>
                </a:cxn>
                <a:cxn ang="0">
                  <a:pos x="44" y="10"/>
                </a:cxn>
                <a:cxn ang="0">
                  <a:pos x="61" y="8"/>
                </a:cxn>
                <a:cxn ang="0">
                  <a:pos x="79" y="12"/>
                </a:cxn>
                <a:cxn ang="0">
                  <a:pos x="90" y="19"/>
                </a:cxn>
                <a:cxn ang="0">
                  <a:pos x="98" y="29"/>
                </a:cxn>
                <a:cxn ang="0">
                  <a:pos x="103" y="42"/>
                </a:cxn>
                <a:cxn ang="0">
                  <a:pos x="104" y="59"/>
                </a:cxn>
                <a:cxn ang="0">
                  <a:pos x="102" y="78"/>
                </a:cxn>
                <a:cxn ang="0">
                  <a:pos x="95" y="92"/>
                </a:cxn>
                <a:cxn ang="0">
                  <a:pos x="84" y="100"/>
                </a:cxn>
                <a:cxn ang="0">
                  <a:pos x="70" y="102"/>
                </a:cxn>
                <a:cxn ang="0">
                  <a:pos x="48" y="100"/>
                </a:cxn>
                <a:cxn ang="0">
                  <a:pos x="42" y="95"/>
                </a:cxn>
              </a:cxnLst>
              <a:rect l="0" t="0" r="r" b="b"/>
              <a:pathLst>
                <a:path w="190" h="192">
                  <a:moveTo>
                    <a:pt x="22" y="119"/>
                  </a:moveTo>
                  <a:lnTo>
                    <a:pt x="22" y="151"/>
                  </a:lnTo>
                  <a:lnTo>
                    <a:pt x="21" y="164"/>
                  </a:lnTo>
                  <a:lnTo>
                    <a:pt x="21" y="173"/>
                  </a:lnTo>
                  <a:lnTo>
                    <a:pt x="20" y="178"/>
                  </a:lnTo>
                  <a:lnTo>
                    <a:pt x="18" y="182"/>
                  </a:lnTo>
                  <a:lnTo>
                    <a:pt x="16" y="185"/>
                  </a:lnTo>
                  <a:lnTo>
                    <a:pt x="15" y="186"/>
                  </a:lnTo>
                  <a:lnTo>
                    <a:pt x="13" y="187"/>
                  </a:lnTo>
                  <a:lnTo>
                    <a:pt x="9" y="188"/>
                  </a:lnTo>
                  <a:lnTo>
                    <a:pt x="6" y="188"/>
                  </a:lnTo>
                  <a:lnTo>
                    <a:pt x="4" y="189"/>
                  </a:lnTo>
                  <a:lnTo>
                    <a:pt x="4" y="190"/>
                  </a:lnTo>
                  <a:lnTo>
                    <a:pt x="5" y="191"/>
                  </a:lnTo>
                  <a:lnTo>
                    <a:pt x="8" y="192"/>
                  </a:lnTo>
                  <a:lnTo>
                    <a:pt x="31" y="191"/>
                  </a:lnTo>
                  <a:lnTo>
                    <a:pt x="42" y="191"/>
                  </a:lnTo>
                  <a:lnTo>
                    <a:pt x="62" y="192"/>
                  </a:lnTo>
                  <a:lnTo>
                    <a:pt x="65" y="191"/>
                  </a:lnTo>
                  <a:lnTo>
                    <a:pt x="66" y="190"/>
                  </a:lnTo>
                  <a:lnTo>
                    <a:pt x="66" y="189"/>
                  </a:lnTo>
                  <a:lnTo>
                    <a:pt x="64" y="188"/>
                  </a:lnTo>
                  <a:lnTo>
                    <a:pt x="53" y="187"/>
                  </a:lnTo>
                  <a:lnTo>
                    <a:pt x="50" y="186"/>
                  </a:lnTo>
                  <a:lnTo>
                    <a:pt x="48" y="185"/>
                  </a:lnTo>
                  <a:lnTo>
                    <a:pt x="47" y="184"/>
                  </a:lnTo>
                  <a:lnTo>
                    <a:pt x="46" y="182"/>
                  </a:lnTo>
                  <a:lnTo>
                    <a:pt x="45" y="181"/>
                  </a:lnTo>
                  <a:lnTo>
                    <a:pt x="44" y="178"/>
                  </a:lnTo>
                  <a:lnTo>
                    <a:pt x="43" y="173"/>
                  </a:lnTo>
                  <a:lnTo>
                    <a:pt x="42" y="164"/>
                  </a:lnTo>
                  <a:lnTo>
                    <a:pt x="42" y="151"/>
                  </a:lnTo>
                  <a:lnTo>
                    <a:pt x="42" y="119"/>
                  </a:lnTo>
                  <a:lnTo>
                    <a:pt x="42" y="112"/>
                  </a:lnTo>
                  <a:lnTo>
                    <a:pt x="42" y="110"/>
                  </a:lnTo>
                  <a:lnTo>
                    <a:pt x="44" y="110"/>
                  </a:lnTo>
                  <a:lnTo>
                    <a:pt x="75" y="110"/>
                  </a:lnTo>
                  <a:lnTo>
                    <a:pt x="76" y="110"/>
                  </a:lnTo>
                  <a:lnTo>
                    <a:pt x="78" y="112"/>
                  </a:lnTo>
                  <a:lnTo>
                    <a:pt x="90" y="128"/>
                  </a:lnTo>
                  <a:lnTo>
                    <a:pt x="105" y="150"/>
                  </a:lnTo>
                  <a:lnTo>
                    <a:pt x="115" y="163"/>
                  </a:lnTo>
                  <a:lnTo>
                    <a:pt x="124" y="173"/>
                  </a:lnTo>
                  <a:lnTo>
                    <a:pt x="131" y="181"/>
                  </a:lnTo>
                  <a:lnTo>
                    <a:pt x="133" y="183"/>
                  </a:lnTo>
                  <a:lnTo>
                    <a:pt x="135" y="184"/>
                  </a:lnTo>
                  <a:lnTo>
                    <a:pt x="139" y="187"/>
                  </a:lnTo>
                  <a:lnTo>
                    <a:pt x="144" y="189"/>
                  </a:lnTo>
                  <a:lnTo>
                    <a:pt x="150" y="190"/>
                  </a:lnTo>
                  <a:lnTo>
                    <a:pt x="153" y="191"/>
                  </a:lnTo>
                  <a:lnTo>
                    <a:pt x="157" y="191"/>
                  </a:lnTo>
                  <a:lnTo>
                    <a:pt x="166" y="192"/>
                  </a:lnTo>
                  <a:lnTo>
                    <a:pt x="184" y="192"/>
                  </a:lnTo>
                  <a:lnTo>
                    <a:pt x="189" y="191"/>
                  </a:lnTo>
                  <a:lnTo>
                    <a:pt x="190" y="190"/>
                  </a:lnTo>
                  <a:lnTo>
                    <a:pt x="190" y="189"/>
                  </a:lnTo>
                  <a:lnTo>
                    <a:pt x="189" y="189"/>
                  </a:lnTo>
                  <a:lnTo>
                    <a:pt x="188" y="188"/>
                  </a:lnTo>
                  <a:lnTo>
                    <a:pt x="184" y="188"/>
                  </a:lnTo>
                  <a:lnTo>
                    <a:pt x="178" y="187"/>
                  </a:lnTo>
                  <a:lnTo>
                    <a:pt x="175" y="187"/>
                  </a:lnTo>
                  <a:lnTo>
                    <a:pt x="172" y="186"/>
                  </a:lnTo>
                  <a:lnTo>
                    <a:pt x="165" y="183"/>
                  </a:lnTo>
                  <a:lnTo>
                    <a:pt x="161" y="181"/>
                  </a:lnTo>
                  <a:lnTo>
                    <a:pt x="157" y="178"/>
                  </a:lnTo>
                  <a:lnTo>
                    <a:pt x="152" y="174"/>
                  </a:lnTo>
                  <a:lnTo>
                    <a:pt x="147" y="169"/>
                  </a:lnTo>
                  <a:lnTo>
                    <a:pt x="136" y="156"/>
                  </a:lnTo>
                  <a:lnTo>
                    <a:pt x="123" y="141"/>
                  </a:lnTo>
                  <a:lnTo>
                    <a:pt x="95" y="104"/>
                  </a:lnTo>
                  <a:lnTo>
                    <a:pt x="103" y="96"/>
                  </a:lnTo>
                  <a:lnTo>
                    <a:pt x="109" y="88"/>
                  </a:lnTo>
                  <a:lnTo>
                    <a:pt x="115" y="81"/>
                  </a:lnTo>
                  <a:lnTo>
                    <a:pt x="119" y="74"/>
                  </a:lnTo>
                  <a:lnTo>
                    <a:pt x="122" y="67"/>
                  </a:lnTo>
                  <a:lnTo>
                    <a:pt x="124" y="60"/>
                  </a:lnTo>
                  <a:lnTo>
                    <a:pt x="125" y="53"/>
                  </a:lnTo>
                  <a:lnTo>
                    <a:pt x="125" y="46"/>
                  </a:lnTo>
                  <a:lnTo>
                    <a:pt x="125" y="39"/>
                  </a:lnTo>
                  <a:lnTo>
                    <a:pt x="124" y="34"/>
                  </a:lnTo>
                  <a:lnTo>
                    <a:pt x="122" y="28"/>
                  </a:lnTo>
                  <a:lnTo>
                    <a:pt x="119" y="24"/>
                  </a:lnTo>
                  <a:lnTo>
                    <a:pt x="116" y="20"/>
                  </a:lnTo>
                  <a:lnTo>
                    <a:pt x="113" y="16"/>
                  </a:lnTo>
                  <a:lnTo>
                    <a:pt x="108" y="11"/>
                  </a:lnTo>
                  <a:lnTo>
                    <a:pt x="103" y="8"/>
                  </a:lnTo>
                  <a:lnTo>
                    <a:pt x="97" y="6"/>
                  </a:lnTo>
                  <a:lnTo>
                    <a:pt x="92" y="4"/>
                  </a:lnTo>
                  <a:lnTo>
                    <a:pt x="86" y="2"/>
                  </a:lnTo>
                  <a:lnTo>
                    <a:pt x="74" y="1"/>
                  </a:lnTo>
                  <a:lnTo>
                    <a:pt x="62" y="0"/>
                  </a:lnTo>
                  <a:lnTo>
                    <a:pt x="32" y="1"/>
                  </a:lnTo>
                  <a:lnTo>
                    <a:pt x="22" y="1"/>
                  </a:lnTo>
                  <a:lnTo>
                    <a:pt x="4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4"/>
                  </a:lnTo>
                  <a:lnTo>
                    <a:pt x="6" y="4"/>
                  </a:lnTo>
                  <a:lnTo>
                    <a:pt x="10" y="5"/>
                  </a:lnTo>
                  <a:lnTo>
                    <a:pt x="13" y="5"/>
                  </a:lnTo>
                  <a:lnTo>
                    <a:pt x="16" y="6"/>
                  </a:lnTo>
                  <a:lnTo>
                    <a:pt x="19" y="9"/>
                  </a:lnTo>
                  <a:lnTo>
                    <a:pt x="21" y="13"/>
                  </a:lnTo>
                  <a:lnTo>
                    <a:pt x="21" y="16"/>
                  </a:lnTo>
                  <a:lnTo>
                    <a:pt x="21" y="19"/>
                  </a:lnTo>
                  <a:lnTo>
                    <a:pt x="22" y="34"/>
                  </a:lnTo>
                  <a:lnTo>
                    <a:pt x="22" y="73"/>
                  </a:lnTo>
                  <a:lnTo>
                    <a:pt x="22" y="119"/>
                  </a:lnTo>
                  <a:close/>
                  <a:moveTo>
                    <a:pt x="42" y="13"/>
                  </a:moveTo>
                  <a:lnTo>
                    <a:pt x="42" y="11"/>
                  </a:lnTo>
                  <a:lnTo>
                    <a:pt x="44" y="10"/>
                  </a:lnTo>
                  <a:lnTo>
                    <a:pt x="47" y="9"/>
                  </a:lnTo>
                  <a:lnTo>
                    <a:pt x="50" y="9"/>
                  </a:lnTo>
                  <a:lnTo>
                    <a:pt x="61" y="8"/>
                  </a:lnTo>
                  <a:lnTo>
                    <a:pt x="70" y="9"/>
                  </a:lnTo>
                  <a:lnTo>
                    <a:pt x="75" y="10"/>
                  </a:lnTo>
                  <a:lnTo>
                    <a:pt x="79" y="12"/>
                  </a:lnTo>
                  <a:lnTo>
                    <a:pt x="83" y="14"/>
                  </a:lnTo>
                  <a:lnTo>
                    <a:pt x="86" y="16"/>
                  </a:lnTo>
                  <a:lnTo>
                    <a:pt x="90" y="19"/>
                  </a:lnTo>
                  <a:lnTo>
                    <a:pt x="93" y="22"/>
                  </a:lnTo>
                  <a:lnTo>
                    <a:pt x="95" y="25"/>
                  </a:lnTo>
                  <a:lnTo>
                    <a:pt x="98" y="29"/>
                  </a:lnTo>
                  <a:lnTo>
                    <a:pt x="100" y="33"/>
                  </a:lnTo>
                  <a:lnTo>
                    <a:pt x="101" y="38"/>
                  </a:lnTo>
                  <a:lnTo>
                    <a:pt x="103" y="42"/>
                  </a:lnTo>
                  <a:lnTo>
                    <a:pt x="104" y="48"/>
                  </a:lnTo>
                  <a:lnTo>
                    <a:pt x="104" y="53"/>
                  </a:lnTo>
                  <a:lnTo>
                    <a:pt x="104" y="59"/>
                  </a:lnTo>
                  <a:lnTo>
                    <a:pt x="104" y="66"/>
                  </a:lnTo>
                  <a:lnTo>
                    <a:pt x="103" y="72"/>
                  </a:lnTo>
                  <a:lnTo>
                    <a:pt x="102" y="78"/>
                  </a:lnTo>
                  <a:lnTo>
                    <a:pt x="100" y="83"/>
                  </a:lnTo>
                  <a:lnTo>
                    <a:pt x="98" y="88"/>
                  </a:lnTo>
                  <a:lnTo>
                    <a:pt x="95" y="92"/>
                  </a:lnTo>
                  <a:lnTo>
                    <a:pt x="92" y="95"/>
                  </a:lnTo>
                  <a:lnTo>
                    <a:pt x="89" y="97"/>
                  </a:lnTo>
                  <a:lnTo>
                    <a:pt x="84" y="100"/>
                  </a:lnTo>
                  <a:lnTo>
                    <a:pt x="80" y="101"/>
                  </a:lnTo>
                  <a:lnTo>
                    <a:pt x="75" y="102"/>
                  </a:lnTo>
                  <a:lnTo>
                    <a:pt x="70" y="102"/>
                  </a:lnTo>
                  <a:lnTo>
                    <a:pt x="62" y="102"/>
                  </a:lnTo>
                  <a:lnTo>
                    <a:pt x="54" y="101"/>
                  </a:lnTo>
                  <a:lnTo>
                    <a:pt x="48" y="100"/>
                  </a:lnTo>
                  <a:lnTo>
                    <a:pt x="44" y="98"/>
                  </a:lnTo>
                  <a:lnTo>
                    <a:pt x="42" y="97"/>
                  </a:lnTo>
                  <a:lnTo>
                    <a:pt x="42" y="95"/>
                  </a:lnTo>
                  <a:lnTo>
                    <a:pt x="42" y="13"/>
                  </a:lnTo>
                  <a:close/>
                </a:path>
              </a:pathLst>
            </a:custGeom>
            <a:solidFill>
              <a:srgbClr val="001C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16" name="Freeform 20"/>
            <p:cNvSpPr>
              <a:spLocks/>
            </p:cNvSpPr>
            <p:nvPr userDrawn="1"/>
          </p:nvSpPr>
          <p:spPr bwMode="auto">
            <a:xfrm>
              <a:off x="3070" y="4001"/>
              <a:ext cx="32" cy="49"/>
            </a:xfrm>
            <a:custGeom>
              <a:avLst/>
              <a:gdLst/>
              <a:ahLst/>
              <a:cxnLst>
                <a:cxn ang="0">
                  <a:pos x="44" y="34"/>
                </a:cxn>
                <a:cxn ang="0">
                  <a:pos x="45" y="16"/>
                </a:cxn>
                <a:cxn ang="0">
                  <a:pos x="46" y="11"/>
                </a:cxn>
                <a:cxn ang="0">
                  <a:pos x="48" y="7"/>
                </a:cxn>
                <a:cxn ang="0">
                  <a:pos x="52" y="5"/>
                </a:cxn>
                <a:cxn ang="0">
                  <a:pos x="63" y="4"/>
                </a:cxn>
                <a:cxn ang="0">
                  <a:pos x="65" y="3"/>
                </a:cxn>
                <a:cxn ang="0">
                  <a:pos x="65" y="1"/>
                </a:cxn>
                <a:cxn ang="0">
                  <a:pos x="61" y="0"/>
                </a:cxn>
                <a:cxn ang="0">
                  <a:pos x="23" y="1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1" y="4"/>
                </a:cxn>
                <a:cxn ang="0">
                  <a:pos x="7" y="4"/>
                </a:cxn>
                <a:cxn ang="0">
                  <a:pos x="15" y="5"/>
                </a:cxn>
                <a:cxn ang="0">
                  <a:pos x="20" y="9"/>
                </a:cxn>
                <a:cxn ang="0">
                  <a:pos x="22" y="16"/>
                </a:cxn>
                <a:cxn ang="0">
                  <a:pos x="23" y="34"/>
                </a:cxn>
                <a:cxn ang="0">
                  <a:pos x="23" y="119"/>
                </a:cxn>
                <a:cxn ang="0">
                  <a:pos x="22" y="164"/>
                </a:cxn>
                <a:cxn ang="0">
                  <a:pos x="21" y="178"/>
                </a:cxn>
                <a:cxn ang="0">
                  <a:pos x="18" y="185"/>
                </a:cxn>
                <a:cxn ang="0">
                  <a:pos x="14" y="187"/>
                </a:cxn>
                <a:cxn ang="0">
                  <a:pos x="6" y="188"/>
                </a:cxn>
                <a:cxn ang="0">
                  <a:pos x="4" y="190"/>
                </a:cxn>
                <a:cxn ang="0">
                  <a:pos x="8" y="192"/>
                </a:cxn>
                <a:cxn ang="0">
                  <a:pos x="59" y="192"/>
                </a:cxn>
                <a:cxn ang="0">
                  <a:pos x="101" y="192"/>
                </a:cxn>
                <a:cxn ang="0">
                  <a:pos x="113" y="191"/>
                </a:cxn>
                <a:cxn ang="0">
                  <a:pos x="116" y="189"/>
                </a:cxn>
                <a:cxn ang="0">
                  <a:pos x="118" y="179"/>
                </a:cxn>
                <a:cxn ang="0">
                  <a:pos x="121" y="160"/>
                </a:cxn>
                <a:cxn ang="0">
                  <a:pos x="119" y="157"/>
                </a:cxn>
                <a:cxn ang="0">
                  <a:pos x="117" y="160"/>
                </a:cxn>
                <a:cxn ang="0">
                  <a:pos x="113" y="172"/>
                </a:cxn>
                <a:cxn ang="0">
                  <a:pos x="108" y="177"/>
                </a:cxn>
                <a:cxn ang="0">
                  <a:pos x="102" y="181"/>
                </a:cxn>
                <a:cxn ang="0">
                  <a:pos x="89" y="182"/>
                </a:cxn>
                <a:cxn ang="0">
                  <a:pos x="67" y="182"/>
                </a:cxn>
                <a:cxn ang="0">
                  <a:pos x="53" y="179"/>
                </a:cxn>
                <a:cxn ang="0">
                  <a:pos x="48" y="174"/>
                </a:cxn>
                <a:cxn ang="0">
                  <a:pos x="46" y="166"/>
                </a:cxn>
                <a:cxn ang="0">
                  <a:pos x="45" y="152"/>
                </a:cxn>
                <a:cxn ang="0">
                  <a:pos x="44" y="119"/>
                </a:cxn>
              </a:cxnLst>
              <a:rect l="0" t="0" r="r" b="b"/>
              <a:pathLst>
                <a:path w="121" h="192">
                  <a:moveTo>
                    <a:pt x="44" y="73"/>
                  </a:moveTo>
                  <a:lnTo>
                    <a:pt x="44" y="34"/>
                  </a:lnTo>
                  <a:lnTo>
                    <a:pt x="45" y="19"/>
                  </a:lnTo>
                  <a:lnTo>
                    <a:pt x="45" y="16"/>
                  </a:lnTo>
                  <a:lnTo>
                    <a:pt x="45" y="13"/>
                  </a:lnTo>
                  <a:lnTo>
                    <a:pt x="46" y="11"/>
                  </a:lnTo>
                  <a:lnTo>
                    <a:pt x="47" y="9"/>
                  </a:lnTo>
                  <a:lnTo>
                    <a:pt x="48" y="7"/>
                  </a:lnTo>
                  <a:lnTo>
                    <a:pt x="50" y="6"/>
                  </a:lnTo>
                  <a:lnTo>
                    <a:pt x="52" y="5"/>
                  </a:lnTo>
                  <a:lnTo>
                    <a:pt x="54" y="5"/>
                  </a:lnTo>
                  <a:lnTo>
                    <a:pt x="63" y="4"/>
                  </a:lnTo>
                  <a:lnTo>
                    <a:pt x="64" y="4"/>
                  </a:lnTo>
                  <a:lnTo>
                    <a:pt x="65" y="3"/>
                  </a:lnTo>
                  <a:lnTo>
                    <a:pt x="65" y="2"/>
                  </a:lnTo>
                  <a:lnTo>
                    <a:pt x="65" y="1"/>
                  </a:lnTo>
                  <a:lnTo>
                    <a:pt x="64" y="1"/>
                  </a:lnTo>
                  <a:lnTo>
                    <a:pt x="61" y="0"/>
                  </a:lnTo>
                  <a:lnTo>
                    <a:pt x="34" y="1"/>
                  </a:lnTo>
                  <a:lnTo>
                    <a:pt x="23" y="1"/>
                  </a:lnTo>
                  <a:lnTo>
                    <a:pt x="4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4"/>
                  </a:lnTo>
                  <a:lnTo>
                    <a:pt x="7" y="4"/>
                  </a:lnTo>
                  <a:lnTo>
                    <a:pt x="11" y="5"/>
                  </a:lnTo>
                  <a:lnTo>
                    <a:pt x="15" y="5"/>
                  </a:lnTo>
                  <a:lnTo>
                    <a:pt x="17" y="6"/>
                  </a:lnTo>
                  <a:lnTo>
                    <a:pt x="20" y="9"/>
                  </a:lnTo>
                  <a:lnTo>
                    <a:pt x="22" y="13"/>
                  </a:lnTo>
                  <a:lnTo>
                    <a:pt x="22" y="16"/>
                  </a:lnTo>
                  <a:lnTo>
                    <a:pt x="23" y="19"/>
                  </a:lnTo>
                  <a:lnTo>
                    <a:pt x="23" y="34"/>
                  </a:lnTo>
                  <a:lnTo>
                    <a:pt x="23" y="73"/>
                  </a:lnTo>
                  <a:lnTo>
                    <a:pt x="23" y="119"/>
                  </a:lnTo>
                  <a:lnTo>
                    <a:pt x="23" y="151"/>
                  </a:lnTo>
                  <a:lnTo>
                    <a:pt x="22" y="164"/>
                  </a:lnTo>
                  <a:lnTo>
                    <a:pt x="22" y="173"/>
                  </a:lnTo>
                  <a:lnTo>
                    <a:pt x="21" y="178"/>
                  </a:lnTo>
                  <a:lnTo>
                    <a:pt x="20" y="182"/>
                  </a:lnTo>
                  <a:lnTo>
                    <a:pt x="18" y="185"/>
                  </a:lnTo>
                  <a:lnTo>
                    <a:pt x="16" y="186"/>
                  </a:lnTo>
                  <a:lnTo>
                    <a:pt x="14" y="187"/>
                  </a:lnTo>
                  <a:lnTo>
                    <a:pt x="10" y="188"/>
                  </a:lnTo>
                  <a:lnTo>
                    <a:pt x="6" y="188"/>
                  </a:lnTo>
                  <a:lnTo>
                    <a:pt x="4" y="189"/>
                  </a:lnTo>
                  <a:lnTo>
                    <a:pt x="4" y="190"/>
                  </a:lnTo>
                  <a:lnTo>
                    <a:pt x="5" y="191"/>
                  </a:lnTo>
                  <a:lnTo>
                    <a:pt x="8" y="192"/>
                  </a:lnTo>
                  <a:lnTo>
                    <a:pt x="34" y="191"/>
                  </a:lnTo>
                  <a:lnTo>
                    <a:pt x="59" y="192"/>
                  </a:lnTo>
                  <a:lnTo>
                    <a:pt x="77" y="192"/>
                  </a:lnTo>
                  <a:lnTo>
                    <a:pt x="101" y="192"/>
                  </a:lnTo>
                  <a:lnTo>
                    <a:pt x="109" y="192"/>
                  </a:lnTo>
                  <a:lnTo>
                    <a:pt x="113" y="191"/>
                  </a:lnTo>
                  <a:lnTo>
                    <a:pt x="115" y="190"/>
                  </a:lnTo>
                  <a:lnTo>
                    <a:pt x="116" y="189"/>
                  </a:lnTo>
                  <a:lnTo>
                    <a:pt x="117" y="186"/>
                  </a:lnTo>
                  <a:lnTo>
                    <a:pt x="118" y="179"/>
                  </a:lnTo>
                  <a:lnTo>
                    <a:pt x="120" y="171"/>
                  </a:lnTo>
                  <a:lnTo>
                    <a:pt x="121" y="160"/>
                  </a:lnTo>
                  <a:lnTo>
                    <a:pt x="120" y="157"/>
                  </a:lnTo>
                  <a:lnTo>
                    <a:pt x="119" y="157"/>
                  </a:lnTo>
                  <a:lnTo>
                    <a:pt x="118" y="157"/>
                  </a:lnTo>
                  <a:lnTo>
                    <a:pt x="117" y="160"/>
                  </a:lnTo>
                  <a:lnTo>
                    <a:pt x="115" y="168"/>
                  </a:lnTo>
                  <a:lnTo>
                    <a:pt x="113" y="172"/>
                  </a:lnTo>
                  <a:lnTo>
                    <a:pt x="110" y="175"/>
                  </a:lnTo>
                  <a:lnTo>
                    <a:pt x="108" y="177"/>
                  </a:lnTo>
                  <a:lnTo>
                    <a:pt x="105" y="179"/>
                  </a:lnTo>
                  <a:lnTo>
                    <a:pt x="102" y="181"/>
                  </a:lnTo>
                  <a:lnTo>
                    <a:pt x="98" y="181"/>
                  </a:lnTo>
                  <a:lnTo>
                    <a:pt x="89" y="182"/>
                  </a:lnTo>
                  <a:lnTo>
                    <a:pt x="80" y="182"/>
                  </a:lnTo>
                  <a:lnTo>
                    <a:pt x="67" y="182"/>
                  </a:lnTo>
                  <a:lnTo>
                    <a:pt x="59" y="181"/>
                  </a:lnTo>
                  <a:lnTo>
                    <a:pt x="53" y="179"/>
                  </a:lnTo>
                  <a:lnTo>
                    <a:pt x="50" y="177"/>
                  </a:lnTo>
                  <a:lnTo>
                    <a:pt x="48" y="174"/>
                  </a:lnTo>
                  <a:lnTo>
                    <a:pt x="47" y="171"/>
                  </a:lnTo>
                  <a:lnTo>
                    <a:pt x="46" y="166"/>
                  </a:lnTo>
                  <a:lnTo>
                    <a:pt x="45" y="160"/>
                  </a:lnTo>
                  <a:lnTo>
                    <a:pt x="45" y="152"/>
                  </a:lnTo>
                  <a:lnTo>
                    <a:pt x="44" y="143"/>
                  </a:lnTo>
                  <a:lnTo>
                    <a:pt x="44" y="119"/>
                  </a:lnTo>
                  <a:lnTo>
                    <a:pt x="44" y="73"/>
                  </a:lnTo>
                  <a:close/>
                </a:path>
              </a:pathLst>
            </a:custGeom>
            <a:solidFill>
              <a:srgbClr val="001C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17" name="Freeform 21"/>
            <p:cNvSpPr>
              <a:spLocks/>
            </p:cNvSpPr>
            <p:nvPr userDrawn="1"/>
          </p:nvSpPr>
          <p:spPr bwMode="auto">
            <a:xfrm>
              <a:off x="3118" y="4001"/>
              <a:ext cx="17" cy="49"/>
            </a:xfrm>
            <a:custGeom>
              <a:avLst/>
              <a:gdLst/>
              <a:ahLst/>
              <a:cxnLst>
                <a:cxn ang="0">
                  <a:pos x="40" y="34"/>
                </a:cxn>
                <a:cxn ang="0">
                  <a:pos x="40" y="16"/>
                </a:cxn>
                <a:cxn ang="0">
                  <a:pos x="41" y="11"/>
                </a:cxn>
                <a:cxn ang="0">
                  <a:pos x="44" y="7"/>
                </a:cxn>
                <a:cxn ang="0">
                  <a:pos x="47" y="5"/>
                </a:cxn>
                <a:cxn ang="0">
                  <a:pos x="56" y="4"/>
                </a:cxn>
                <a:cxn ang="0">
                  <a:pos x="58" y="3"/>
                </a:cxn>
                <a:cxn ang="0">
                  <a:pos x="57" y="1"/>
                </a:cxn>
                <a:cxn ang="0">
                  <a:pos x="29" y="1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5" y="4"/>
                </a:cxn>
                <a:cxn ang="0">
                  <a:pos x="11" y="6"/>
                </a:cxn>
                <a:cxn ang="0">
                  <a:pos x="16" y="9"/>
                </a:cxn>
                <a:cxn ang="0">
                  <a:pos x="17" y="13"/>
                </a:cxn>
                <a:cxn ang="0">
                  <a:pos x="18" y="19"/>
                </a:cxn>
                <a:cxn ang="0">
                  <a:pos x="18" y="73"/>
                </a:cxn>
                <a:cxn ang="0">
                  <a:pos x="18" y="151"/>
                </a:cxn>
                <a:cxn ang="0">
                  <a:pos x="17" y="173"/>
                </a:cxn>
                <a:cxn ang="0">
                  <a:pos x="15" y="182"/>
                </a:cxn>
                <a:cxn ang="0">
                  <a:pos x="12" y="186"/>
                </a:cxn>
                <a:cxn ang="0">
                  <a:pos x="6" y="188"/>
                </a:cxn>
                <a:cxn ang="0">
                  <a:pos x="1" y="189"/>
                </a:cxn>
                <a:cxn ang="0">
                  <a:pos x="1" y="190"/>
                </a:cxn>
                <a:cxn ang="0">
                  <a:pos x="4" y="192"/>
                </a:cxn>
                <a:cxn ang="0">
                  <a:pos x="40" y="191"/>
                </a:cxn>
                <a:cxn ang="0">
                  <a:pos x="63" y="191"/>
                </a:cxn>
                <a:cxn ang="0">
                  <a:pos x="64" y="189"/>
                </a:cxn>
                <a:cxn ang="0">
                  <a:pos x="51" y="187"/>
                </a:cxn>
                <a:cxn ang="0">
                  <a:pos x="46" y="185"/>
                </a:cxn>
                <a:cxn ang="0">
                  <a:pos x="43" y="182"/>
                </a:cxn>
                <a:cxn ang="0">
                  <a:pos x="42" y="178"/>
                </a:cxn>
                <a:cxn ang="0">
                  <a:pos x="40" y="164"/>
                </a:cxn>
                <a:cxn ang="0">
                  <a:pos x="40" y="119"/>
                </a:cxn>
              </a:cxnLst>
              <a:rect l="0" t="0" r="r" b="b"/>
              <a:pathLst>
                <a:path w="64" h="192">
                  <a:moveTo>
                    <a:pt x="40" y="73"/>
                  </a:moveTo>
                  <a:lnTo>
                    <a:pt x="40" y="34"/>
                  </a:lnTo>
                  <a:lnTo>
                    <a:pt x="40" y="19"/>
                  </a:lnTo>
                  <a:lnTo>
                    <a:pt x="40" y="16"/>
                  </a:lnTo>
                  <a:lnTo>
                    <a:pt x="41" y="13"/>
                  </a:lnTo>
                  <a:lnTo>
                    <a:pt x="41" y="11"/>
                  </a:lnTo>
                  <a:lnTo>
                    <a:pt x="42" y="9"/>
                  </a:lnTo>
                  <a:lnTo>
                    <a:pt x="44" y="7"/>
                  </a:lnTo>
                  <a:lnTo>
                    <a:pt x="45" y="6"/>
                  </a:lnTo>
                  <a:lnTo>
                    <a:pt x="47" y="5"/>
                  </a:lnTo>
                  <a:lnTo>
                    <a:pt x="49" y="5"/>
                  </a:lnTo>
                  <a:lnTo>
                    <a:pt x="56" y="4"/>
                  </a:lnTo>
                  <a:lnTo>
                    <a:pt x="57" y="4"/>
                  </a:lnTo>
                  <a:lnTo>
                    <a:pt x="58" y="3"/>
                  </a:lnTo>
                  <a:lnTo>
                    <a:pt x="58" y="2"/>
                  </a:lnTo>
                  <a:lnTo>
                    <a:pt x="57" y="1"/>
                  </a:lnTo>
                  <a:lnTo>
                    <a:pt x="54" y="0"/>
                  </a:lnTo>
                  <a:lnTo>
                    <a:pt x="29" y="1"/>
                  </a:lnTo>
                  <a:lnTo>
                    <a:pt x="4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2" y="4"/>
                  </a:lnTo>
                  <a:lnTo>
                    <a:pt x="5" y="4"/>
                  </a:lnTo>
                  <a:lnTo>
                    <a:pt x="9" y="5"/>
                  </a:lnTo>
                  <a:lnTo>
                    <a:pt x="11" y="6"/>
                  </a:lnTo>
                  <a:lnTo>
                    <a:pt x="13" y="6"/>
                  </a:lnTo>
                  <a:lnTo>
                    <a:pt x="16" y="9"/>
                  </a:lnTo>
                  <a:lnTo>
                    <a:pt x="17" y="11"/>
                  </a:lnTo>
                  <a:lnTo>
                    <a:pt x="17" y="13"/>
                  </a:lnTo>
                  <a:lnTo>
                    <a:pt x="18" y="16"/>
                  </a:lnTo>
                  <a:lnTo>
                    <a:pt x="18" y="19"/>
                  </a:lnTo>
                  <a:lnTo>
                    <a:pt x="18" y="34"/>
                  </a:lnTo>
                  <a:lnTo>
                    <a:pt x="18" y="73"/>
                  </a:lnTo>
                  <a:lnTo>
                    <a:pt x="18" y="119"/>
                  </a:lnTo>
                  <a:lnTo>
                    <a:pt x="18" y="151"/>
                  </a:lnTo>
                  <a:lnTo>
                    <a:pt x="18" y="164"/>
                  </a:lnTo>
                  <a:lnTo>
                    <a:pt x="17" y="173"/>
                  </a:lnTo>
                  <a:lnTo>
                    <a:pt x="16" y="178"/>
                  </a:lnTo>
                  <a:lnTo>
                    <a:pt x="15" y="182"/>
                  </a:lnTo>
                  <a:lnTo>
                    <a:pt x="13" y="185"/>
                  </a:lnTo>
                  <a:lnTo>
                    <a:pt x="12" y="186"/>
                  </a:lnTo>
                  <a:lnTo>
                    <a:pt x="10" y="187"/>
                  </a:lnTo>
                  <a:lnTo>
                    <a:pt x="6" y="188"/>
                  </a:lnTo>
                  <a:lnTo>
                    <a:pt x="2" y="188"/>
                  </a:lnTo>
                  <a:lnTo>
                    <a:pt x="1" y="189"/>
                  </a:lnTo>
                  <a:lnTo>
                    <a:pt x="0" y="190"/>
                  </a:lnTo>
                  <a:lnTo>
                    <a:pt x="1" y="190"/>
                  </a:lnTo>
                  <a:lnTo>
                    <a:pt x="1" y="191"/>
                  </a:lnTo>
                  <a:lnTo>
                    <a:pt x="4" y="192"/>
                  </a:lnTo>
                  <a:lnTo>
                    <a:pt x="29" y="191"/>
                  </a:lnTo>
                  <a:lnTo>
                    <a:pt x="40" y="191"/>
                  </a:lnTo>
                  <a:lnTo>
                    <a:pt x="60" y="192"/>
                  </a:lnTo>
                  <a:lnTo>
                    <a:pt x="63" y="191"/>
                  </a:lnTo>
                  <a:lnTo>
                    <a:pt x="64" y="190"/>
                  </a:lnTo>
                  <a:lnTo>
                    <a:pt x="64" y="189"/>
                  </a:lnTo>
                  <a:lnTo>
                    <a:pt x="62" y="188"/>
                  </a:lnTo>
                  <a:lnTo>
                    <a:pt x="51" y="187"/>
                  </a:lnTo>
                  <a:lnTo>
                    <a:pt x="48" y="186"/>
                  </a:lnTo>
                  <a:lnTo>
                    <a:pt x="46" y="185"/>
                  </a:lnTo>
                  <a:lnTo>
                    <a:pt x="44" y="184"/>
                  </a:lnTo>
                  <a:lnTo>
                    <a:pt x="43" y="182"/>
                  </a:lnTo>
                  <a:lnTo>
                    <a:pt x="42" y="181"/>
                  </a:lnTo>
                  <a:lnTo>
                    <a:pt x="42" y="178"/>
                  </a:lnTo>
                  <a:lnTo>
                    <a:pt x="41" y="173"/>
                  </a:lnTo>
                  <a:lnTo>
                    <a:pt x="40" y="164"/>
                  </a:lnTo>
                  <a:lnTo>
                    <a:pt x="40" y="151"/>
                  </a:lnTo>
                  <a:lnTo>
                    <a:pt x="40" y="119"/>
                  </a:lnTo>
                  <a:lnTo>
                    <a:pt x="40" y="73"/>
                  </a:lnTo>
                  <a:close/>
                </a:path>
              </a:pathLst>
            </a:custGeom>
            <a:solidFill>
              <a:srgbClr val="001C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18" name="Freeform 22"/>
            <p:cNvSpPr>
              <a:spLocks/>
            </p:cNvSpPr>
            <p:nvPr userDrawn="1"/>
          </p:nvSpPr>
          <p:spPr bwMode="auto">
            <a:xfrm>
              <a:off x="3151" y="4001"/>
              <a:ext cx="40" cy="49"/>
            </a:xfrm>
            <a:custGeom>
              <a:avLst/>
              <a:gdLst/>
              <a:ahLst/>
              <a:cxnLst>
                <a:cxn ang="0">
                  <a:pos x="124" y="15"/>
                </a:cxn>
                <a:cxn ang="0">
                  <a:pos x="139" y="16"/>
                </a:cxn>
                <a:cxn ang="0">
                  <a:pos x="148" y="19"/>
                </a:cxn>
                <a:cxn ang="0">
                  <a:pos x="153" y="23"/>
                </a:cxn>
                <a:cxn ang="0">
                  <a:pos x="155" y="29"/>
                </a:cxn>
                <a:cxn ang="0">
                  <a:pos x="155" y="33"/>
                </a:cxn>
                <a:cxn ang="0">
                  <a:pos x="157" y="36"/>
                </a:cxn>
                <a:cxn ang="0">
                  <a:pos x="159" y="32"/>
                </a:cxn>
                <a:cxn ang="0">
                  <a:pos x="160" y="3"/>
                </a:cxn>
                <a:cxn ang="0">
                  <a:pos x="158" y="2"/>
                </a:cxn>
                <a:cxn ang="0">
                  <a:pos x="148" y="3"/>
                </a:cxn>
                <a:cxn ang="0">
                  <a:pos x="134" y="4"/>
                </a:cxn>
                <a:cxn ang="0">
                  <a:pos x="31" y="4"/>
                </a:cxn>
                <a:cxn ang="0">
                  <a:pos x="15" y="2"/>
                </a:cxn>
                <a:cxn ang="0">
                  <a:pos x="10" y="0"/>
                </a:cxn>
                <a:cxn ang="0">
                  <a:pos x="7" y="2"/>
                </a:cxn>
                <a:cxn ang="0">
                  <a:pos x="3" y="18"/>
                </a:cxn>
                <a:cxn ang="0">
                  <a:pos x="1" y="32"/>
                </a:cxn>
                <a:cxn ang="0">
                  <a:pos x="2" y="33"/>
                </a:cxn>
                <a:cxn ang="0">
                  <a:pos x="4" y="31"/>
                </a:cxn>
                <a:cxn ang="0">
                  <a:pos x="8" y="23"/>
                </a:cxn>
                <a:cxn ang="0">
                  <a:pos x="12" y="19"/>
                </a:cxn>
                <a:cxn ang="0">
                  <a:pos x="24" y="15"/>
                </a:cxn>
                <a:cxn ang="0">
                  <a:pos x="71" y="14"/>
                </a:cxn>
                <a:cxn ang="0">
                  <a:pos x="71" y="154"/>
                </a:cxn>
                <a:cxn ang="0">
                  <a:pos x="70" y="176"/>
                </a:cxn>
                <a:cxn ang="0">
                  <a:pos x="68" y="185"/>
                </a:cxn>
                <a:cxn ang="0">
                  <a:pos x="64" y="189"/>
                </a:cxn>
                <a:cxn ang="0">
                  <a:pos x="59" y="191"/>
                </a:cxn>
                <a:cxn ang="0">
                  <a:pos x="54" y="192"/>
                </a:cxn>
                <a:cxn ang="0">
                  <a:pos x="54" y="194"/>
                </a:cxn>
                <a:cxn ang="0">
                  <a:pos x="82" y="194"/>
                </a:cxn>
                <a:cxn ang="0">
                  <a:pos x="113" y="195"/>
                </a:cxn>
                <a:cxn ang="0">
                  <a:pos x="116" y="193"/>
                </a:cxn>
                <a:cxn ang="0">
                  <a:pos x="116" y="192"/>
                </a:cxn>
                <a:cxn ang="0">
                  <a:pos x="103" y="190"/>
                </a:cxn>
                <a:cxn ang="0">
                  <a:pos x="99" y="188"/>
                </a:cxn>
                <a:cxn ang="0">
                  <a:pos x="96" y="185"/>
                </a:cxn>
                <a:cxn ang="0">
                  <a:pos x="94" y="181"/>
                </a:cxn>
                <a:cxn ang="0">
                  <a:pos x="93" y="167"/>
                </a:cxn>
                <a:cxn ang="0">
                  <a:pos x="92" y="122"/>
                </a:cxn>
              </a:cxnLst>
              <a:rect l="0" t="0" r="r" b="b"/>
              <a:pathLst>
                <a:path w="160" h="195">
                  <a:moveTo>
                    <a:pt x="92" y="14"/>
                  </a:moveTo>
                  <a:lnTo>
                    <a:pt x="124" y="15"/>
                  </a:lnTo>
                  <a:lnTo>
                    <a:pt x="132" y="15"/>
                  </a:lnTo>
                  <a:lnTo>
                    <a:pt x="139" y="16"/>
                  </a:lnTo>
                  <a:lnTo>
                    <a:pt x="144" y="17"/>
                  </a:lnTo>
                  <a:lnTo>
                    <a:pt x="148" y="19"/>
                  </a:lnTo>
                  <a:lnTo>
                    <a:pt x="151" y="21"/>
                  </a:lnTo>
                  <a:lnTo>
                    <a:pt x="153" y="23"/>
                  </a:lnTo>
                  <a:lnTo>
                    <a:pt x="154" y="26"/>
                  </a:lnTo>
                  <a:lnTo>
                    <a:pt x="155" y="29"/>
                  </a:lnTo>
                  <a:lnTo>
                    <a:pt x="155" y="31"/>
                  </a:lnTo>
                  <a:lnTo>
                    <a:pt x="155" y="33"/>
                  </a:lnTo>
                  <a:lnTo>
                    <a:pt x="156" y="35"/>
                  </a:lnTo>
                  <a:lnTo>
                    <a:pt x="157" y="36"/>
                  </a:lnTo>
                  <a:lnTo>
                    <a:pt x="158" y="35"/>
                  </a:lnTo>
                  <a:lnTo>
                    <a:pt x="159" y="32"/>
                  </a:lnTo>
                  <a:lnTo>
                    <a:pt x="160" y="5"/>
                  </a:lnTo>
                  <a:lnTo>
                    <a:pt x="160" y="3"/>
                  </a:lnTo>
                  <a:lnTo>
                    <a:pt x="159" y="2"/>
                  </a:lnTo>
                  <a:lnTo>
                    <a:pt x="158" y="2"/>
                  </a:lnTo>
                  <a:lnTo>
                    <a:pt x="151" y="3"/>
                  </a:lnTo>
                  <a:lnTo>
                    <a:pt x="148" y="3"/>
                  </a:lnTo>
                  <a:lnTo>
                    <a:pt x="144" y="4"/>
                  </a:lnTo>
                  <a:lnTo>
                    <a:pt x="134" y="4"/>
                  </a:lnTo>
                  <a:lnTo>
                    <a:pt x="39" y="4"/>
                  </a:lnTo>
                  <a:lnTo>
                    <a:pt x="31" y="4"/>
                  </a:lnTo>
                  <a:lnTo>
                    <a:pt x="19" y="3"/>
                  </a:lnTo>
                  <a:lnTo>
                    <a:pt x="15" y="2"/>
                  </a:lnTo>
                  <a:lnTo>
                    <a:pt x="12" y="1"/>
                  </a:lnTo>
                  <a:lnTo>
                    <a:pt x="10" y="0"/>
                  </a:lnTo>
                  <a:lnTo>
                    <a:pt x="8" y="0"/>
                  </a:lnTo>
                  <a:lnTo>
                    <a:pt x="7" y="2"/>
                  </a:lnTo>
                  <a:lnTo>
                    <a:pt x="6" y="5"/>
                  </a:lnTo>
                  <a:lnTo>
                    <a:pt x="3" y="18"/>
                  </a:lnTo>
                  <a:lnTo>
                    <a:pt x="0" y="31"/>
                  </a:lnTo>
                  <a:lnTo>
                    <a:pt x="1" y="32"/>
                  </a:lnTo>
                  <a:lnTo>
                    <a:pt x="1" y="33"/>
                  </a:lnTo>
                  <a:lnTo>
                    <a:pt x="2" y="33"/>
                  </a:lnTo>
                  <a:lnTo>
                    <a:pt x="3" y="33"/>
                  </a:lnTo>
                  <a:lnTo>
                    <a:pt x="4" y="31"/>
                  </a:lnTo>
                  <a:lnTo>
                    <a:pt x="5" y="28"/>
                  </a:lnTo>
                  <a:lnTo>
                    <a:pt x="8" y="23"/>
                  </a:lnTo>
                  <a:lnTo>
                    <a:pt x="10" y="21"/>
                  </a:lnTo>
                  <a:lnTo>
                    <a:pt x="12" y="19"/>
                  </a:lnTo>
                  <a:lnTo>
                    <a:pt x="17" y="17"/>
                  </a:lnTo>
                  <a:lnTo>
                    <a:pt x="24" y="15"/>
                  </a:lnTo>
                  <a:lnTo>
                    <a:pt x="34" y="15"/>
                  </a:lnTo>
                  <a:lnTo>
                    <a:pt x="71" y="14"/>
                  </a:lnTo>
                  <a:lnTo>
                    <a:pt x="71" y="122"/>
                  </a:lnTo>
                  <a:lnTo>
                    <a:pt x="71" y="154"/>
                  </a:lnTo>
                  <a:lnTo>
                    <a:pt x="71" y="167"/>
                  </a:lnTo>
                  <a:lnTo>
                    <a:pt x="70" y="176"/>
                  </a:lnTo>
                  <a:lnTo>
                    <a:pt x="69" y="181"/>
                  </a:lnTo>
                  <a:lnTo>
                    <a:pt x="68" y="185"/>
                  </a:lnTo>
                  <a:lnTo>
                    <a:pt x="66" y="188"/>
                  </a:lnTo>
                  <a:lnTo>
                    <a:pt x="64" y="189"/>
                  </a:lnTo>
                  <a:lnTo>
                    <a:pt x="63" y="190"/>
                  </a:lnTo>
                  <a:lnTo>
                    <a:pt x="59" y="191"/>
                  </a:lnTo>
                  <a:lnTo>
                    <a:pt x="55" y="191"/>
                  </a:lnTo>
                  <a:lnTo>
                    <a:pt x="54" y="192"/>
                  </a:lnTo>
                  <a:lnTo>
                    <a:pt x="53" y="193"/>
                  </a:lnTo>
                  <a:lnTo>
                    <a:pt x="54" y="194"/>
                  </a:lnTo>
                  <a:lnTo>
                    <a:pt x="57" y="195"/>
                  </a:lnTo>
                  <a:lnTo>
                    <a:pt x="82" y="194"/>
                  </a:lnTo>
                  <a:lnTo>
                    <a:pt x="93" y="194"/>
                  </a:lnTo>
                  <a:lnTo>
                    <a:pt x="113" y="195"/>
                  </a:lnTo>
                  <a:lnTo>
                    <a:pt x="116" y="194"/>
                  </a:lnTo>
                  <a:lnTo>
                    <a:pt x="116" y="193"/>
                  </a:lnTo>
                  <a:lnTo>
                    <a:pt x="117" y="193"/>
                  </a:lnTo>
                  <a:lnTo>
                    <a:pt x="116" y="192"/>
                  </a:lnTo>
                  <a:lnTo>
                    <a:pt x="115" y="191"/>
                  </a:lnTo>
                  <a:lnTo>
                    <a:pt x="103" y="190"/>
                  </a:lnTo>
                  <a:lnTo>
                    <a:pt x="101" y="189"/>
                  </a:lnTo>
                  <a:lnTo>
                    <a:pt x="99" y="188"/>
                  </a:lnTo>
                  <a:lnTo>
                    <a:pt x="97" y="187"/>
                  </a:lnTo>
                  <a:lnTo>
                    <a:pt x="96" y="185"/>
                  </a:lnTo>
                  <a:lnTo>
                    <a:pt x="95" y="184"/>
                  </a:lnTo>
                  <a:lnTo>
                    <a:pt x="94" y="181"/>
                  </a:lnTo>
                  <a:lnTo>
                    <a:pt x="94" y="176"/>
                  </a:lnTo>
                  <a:lnTo>
                    <a:pt x="93" y="167"/>
                  </a:lnTo>
                  <a:lnTo>
                    <a:pt x="92" y="154"/>
                  </a:lnTo>
                  <a:lnTo>
                    <a:pt x="92" y="122"/>
                  </a:lnTo>
                  <a:lnTo>
                    <a:pt x="92" y="14"/>
                  </a:lnTo>
                  <a:close/>
                </a:path>
              </a:pathLst>
            </a:custGeom>
            <a:solidFill>
              <a:srgbClr val="001C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19" name="Freeform 23"/>
            <p:cNvSpPr>
              <a:spLocks/>
            </p:cNvSpPr>
            <p:nvPr userDrawn="1"/>
          </p:nvSpPr>
          <p:spPr bwMode="auto">
            <a:xfrm>
              <a:off x="3209" y="4001"/>
              <a:ext cx="17" cy="49"/>
            </a:xfrm>
            <a:custGeom>
              <a:avLst/>
              <a:gdLst/>
              <a:ahLst/>
              <a:cxnLst>
                <a:cxn ang="0">
                  <a:pos x="40" y="34"/>
                </a:cxn>
                <a:cxn ang="0">
                  <a:pos x="41" y="16"/>
                </a:cxn>
                <a:cxn ang="0">
                  <a:pos x="42" y="11"/>
                </a:cxn>
                <a:cxn ang="0">
                  <a:pos x="44" y="7"/>
                </a:cxn>
                <a:cxn ang="0">
                  <a:pos x="48" y="5"/>
                </a:cxn>
                <a:cxn ang="0">
                  <a:pos x="56" y="4"/>
                </a:cxn>
                <a:cxn ang="0">
                  <a:pos x="58" y="3"/>
                </a:cxn>
                <a:cxn ang="0">
                  <a:pos x="58" y="1"/>
                </a:cxn>
                <a:cxn ang="0">
                  <a:pos x="54" y="0"/>
                </a:cxn>
                <a:cxn ang="0">
                  <a:pos x="4" y="0"/>
                </a:cxn>
                <a:cxn ang="0">
                  <a:pos x="0" y="1"/>
                </a:cxn>
                <a:cxn ang="0">
                  <a:pos x="0" y="3"/>
                </a:cxn>
                <a:cxn ang="0">
                  <a:pos x="2" y="4"/>
                </a:cxn>
                <a:cxn ang="0">
                  <a:pos x="10" y="5"/>
                </a:cxn>
                <a:cxn ang="0">
                  <a:pos x="14" y="6"/>
                </a:cxn>
                <a:cxn ang="0">
                  <a:pos x="17" y="11"/>
                </a:cxn>
                <a:cxn ang="0">
                  <a:pos x="18" y="16"/>
                </a:cxn>
                <a:cxn ang="0">
                  <a:pos x="19" y="34"/>
                </a:cxn>
                <a:cxn ang="0">
                  <a:pos x="19" y="119"/>
                </a:cxn>
                <a:cxn ang="0">
                  <a:pos x="19" y="164"/>
                </a:cxn>
                <a:cxn ang="0">
                  <a:pos x="17" y="178"/>
                </a:cxn>
                <a:cxn ang="0">
                  <a:pos x="14" y="185"/>
                </a:cxn>
                <a:cxn ang="0">
                  <a:pos x="11" y="187"/>
                </a:cxn>
                <a:cxn ang="0">
                  <a:pos x="3" y="188"/>
                </a:cxn>
                <a:cxn ang="0">
                  <a:pos x="1" y="190"/>
                </a:cxn>
                <a:cxn ang="0">
                  <a:pos x="5" y="192"/>
                </a:cxn>
                <a:cxn ang="0">
                  <a:pos x="40" y="191"/>
                </a:cxn>
                <a:cxn ang="0">
                  <a:pos x="64" y="191"/>
                </a:cxn>
                <a:cxn ang="0">
                  <a:pos x="65" y="190"/>
                </a:cxn>
                <a:cxn ang="0">
                  <a:pos x="63" y="188"/>
                </a:cxn>
                <a:cxn ang="0">
                  <a:pos x="49" y="186"/>
                </a:cxn>
                <a:cxn ang="0">
                  <a:pos x="45" y="184"/>
                </a:cxn>
                <a:cxn ang="0">
                  <a:pos x="43" y="181"/>
                </a:cxn>
                <a:cxn ang="0">
                  <a:pos x="41" y="173"/>
                </a:cxn>
                <a:cxn ang="0">
                  <a:pos x="40" y="151"/>
                </a:cxn>
                <a:cxn ang="0">
                  <a:pos x="40" y="73"/>
                </a:cxn>
              </a:cxnLst>
              <a:rect l="0" t="0" r="r" b="b"/>
              <a:pathLst>
                <a:path w="65" h="192">
                  <a:moveTo>
                    <a:pt x="40" y="73"/>
                  </a:moveTo>
                  <a:lnTo>
                    <a:pt x="40" y="34"/>
                  </a:lnTo>
                  <a:lnTo>
                    <a:pt x="41" y="19"/>
                  </a:lnTo>
                  <a:lnTo>
                    <a:pt x="41" y="16"/>
                  </a:lnTo>
                  <a:lnTo>
                    <a:pt x="41" y="13"/>
                  </a:lnTo>
                  <a:lnTo>
                    <a:pt x="42" y="11"/>
                  </a:lnTo>
                  <a:lnTo>
                    <a:pt x="43" y="9"/>
                  </a:lnTo>
                  <a:lnTo>
                    <a:pt x="44" y="7"/>
                  </a:lnTo>
                  <a:lnTo>
                    <a:pt x="46" y="6"/>
                  </a:lnTo>
                  <a:lnTo>
                    <a:pt x="48" y="5"/>
                  </a:lnTo>
                  <a:lnTo>
                    <a:pt x="50" y="5"/>
                  </a:lnTo>
                  <a:lnTo>
                    <a:pt x="56" y="4"/>
                  </a:lnTo>
                  <a:lnTo>
                    <a:pt x="58" y="4"/>
                  </a:lnTo>
                  <a:lnTo>
                    <a:pt x="58" y="3"/>
                  </a:lnTo>
                  <a:lnTo>
                    <a:pt x="58" y="2"/>
                  </a:lnTo>
                  <a:lnTo>
                    <a:pt x="58" y="1"/>
                  </a:lnTo>
                  <a:lnTo>
                    <a:pt x="57" y="1"/>
                  </a:lnTo>
                  <a:lnTo>
                    <a:pt x="54" y="0"/>
                  </a:lnTo>
                  <a:lnTo>
                    <a:pt x="30" y="1"/>
                  </a:lnTo>
                  <a:lnTo>
                    <a:pt x="4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4"/>
                  </a:lnTo>
                  <a:lnTo>
                    <a:pt x="6" y="4"/>
                  </a:lnTo>
                  <a:lnTo>
                    <a:pt x="10" y="5"/>
                  </a:lnTo>
                  <a:lnTo>
                    <a:pt x="12" y="6"/>
                  </a:lnTo>
                  <a:lnTo>
                    <a:pt x="14" y="6"/>
                  </a:lnTo>
                  <a:lnTo>
                    <a:pt x="16" y="9"/>
                  </a:lnTo>
                  <a:lnTo>
                    <a:pt x="17" y="11"/>
                  </a:lnTo>
                  <a:lnTo>
                    <a:pt x="18" y="13"/>
                  </a:lnTo>
                  <a:lnTo>
                    <a:pt x="18" y="16"/>
                  </a:lnTo>
                  <a:lnTo>
                    <a:pt x="19" y="19"/>
                  </a:lnTo>
                  <a:lnTo>
                    <a:pt x="19" y="34"/>
                  </a:lnTo>
                  <a:lnTo>
                    <a:pt x="19" y="73"/>
                  </a:lnTo>
                  <a:lnTo>
                    <a:pt x="19" y="119"/>
                  </a:lnTo>
                  <a:lnTo>
                    <a:pt x="19" y="151"/>
                  </a:lnTo>
                  <a:lnTo>
                    <a:pt x="19" y="164"/>
                  </a:lnTo>
                  <a:lnTo>
                    <a:pt x="18" y="173"/>
                  </a:lnTo>
                  <a:lnTo>
                    <a:pt x="17" y="178"/>
                  </a:lnTo>
                  <a:lnTo>
                    <a:pt x="16" y="182"/>
                  </a:lnTo>
                  <a:lnTo>
                    <a:pt x="14" y="185"/>
                  </a:lnTo>
                  <a:lnTo>
                    <a:pt x="12" y="186"/>
                  </a:lnTo>
                  <a:lnTo>
                    <a:pt x="11" y="187"/>
                  </a:lnTo>
                  <a:lnTo>
                    <a:pt x="7" y="188"/>
                  </a:lnTo>
                  <a:lnTo>
                    <a:pt x="3" y="188"/>
                  </a:lnTo>
                  <a:lnTo>
                    <a:pt x="1" y="189"/>
                  </a:lnTo>
                  <a:lnTo>
                    <a:pt x="1" y="190"/>
                  </a:lnTo>
                  <a:lnTo>
                    <a:pt x="2" y="191"/>
                  </a:lnTo>
                  <a:lnTo>
                    <a:pt x="5" y="192"/>
                  </a:lnTo>
                  <a:lnTo>
                    <a:pt x="30" y="191"/>
                  </a:lnTo>
                  <a:lnTo>
                    <a:pt x="40" y="191"/>
                  </a:lnTo>
                  <a:lnTo>
                    <a:pt x="61" y="192"/>
                  </a:lnTo>
                  <a:lnTo>
                    <a:pt x="64" y="191"/>
                  </a:lnTo>
                  <a:lnTo>
                    <a:pt x="64" y="190"/>
                  </a:lnTo>
                  <a:lnTo>
                    <a:pt x="65" y="190"/>
                  </a:lnTo>
                  <a:lnTo>
                    <a:pt x="64" y="189"/>
                  </a:lnTo>
                  <a:lnTo>
                    <a:pt x="63" y="188"/>
                  </a:lnTo>
                  <a:lnTo>
                    <a:pt x="51" y="187"/>
                  </a:lnTo>
                  <a:lnTo>
                    <a:pt x="49" y="186"/>
                  </a:lnTo>
                  <a:lnTo>
                    <a:pt x="47" y="185"/>
                  </a:lnTo>
                  <a:lnTo>
                    <a:pt x="45" y="184"/>
                  </a:lnTo>
                  <a:lnTo>
                    <a:pt x="44" y="182"/>
                  </a:lnTo>
                  <a:lnTo>
                    <a:pt x="43" y="181"/>
                  </a:lnTo>
                  <a:lnTo>
                    <a:pt x="42" y="178"/>
                  </a:lnTo>
                  <a:lnTo>
                    <a:pt x="41" y="173"/>
                  </a:lnTo>
                  <a:lnTo>
                    <a:pt x="41" y="164"/>
                  </a:lnTo>
                  <a:lnTo>
                    <a:pt x="40" y="151"/>
                  </a:lnTo>
                  <a:lnTo>
                    <a:pt x="40" y="119"/>
                  </a:lnTo>
                  <a:lnTo>
                    <a:pt x="40" y="73"/>
                  </a:lnTo>
                  <a:close/>
                </a:path>
              </a:pathLst>
            </a:custGeom>
            <a:solidFill>
              <a:srgbClr val="001C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20" name="Freeform 24"/>
            <p:cNvSpPr>
              <a:spLocks noEditPoints="1"/>
            </p:cNvSpPr>
            <p:nvPr userDrawn="1"/>
          </p:nvSpPr>
          <p:spPr bwMode="auto">
            <a:xfrm>
              <a:off x="3246" y="4001"/>
              <a:ext cx="49" cy="50"/>
            </a:xfrm>
            <a:custGeom>
              <a:avLst/>
              <a:gdLst/>
              <a:ahLst/>
              <a:cxnLst>
                <a:cxn ang="0">
                  <a:pos x="2" y="90"/>
                </a:cxn>
                <a:cxn ang="0">
                  <a:pos x="0" y="96"/>
                </a:cxn>
                <a:cxn ang="0">
                  <a:pos x="2" y="99"/>
                </a:cxn>
                <a:cxn ang="0">
                  <a:pos x="24" y="151"/>
                </a:cxn>
                <a:cxn ang="0">
                  <a:pos x="22" y="178"/>
                </a:cxn>
                <a:cxn ang="0">
                  <a:pos x="17" y="186"/>
                </a:cxn>
                <a:cxn ang="0">
                  <a:pos x="8" y="188"/>
                </a:cxn>
                <a:cxn ang="0">
                  <a:pos x="7" y="191"/>
                </a:cxn>
                <a:cxn ang="0">
                  <a:pos x="56" y="192"/>
                </a:cxn>
                <a:cxn ang="0">
                  <a:pos x="100" y="194"/>
                </a:cxn>
                <a:cxn ang="0">
                  <a:pos x="120" y="191"/>
                </a:cxn>
                <a:cxn ang="0">
                  <a:pos x="150" y="179"/>
                </a:cxn>
                <a:cxn ang="0">
                  <a:pos x="168" y="165"/>
                </a:cxn>
                <a:cxn ang="0">
                  <a:pos x="181" y="148"/>
                </a:cxn>
                <a:cxn ang="0">
                  <a:pos x="190" y="126"/>
                </a:cxn>
                <a:cxn ang="0">
                  <a:pos x="195" y="104"/>
                </a:cxn>
                <a:cxn ang="0">
                  <a:pos x="195" y="82"/>
                </a:cxn>
                <a:cxn ang="0">
                  <a:pos x="191" y="63"/>
                </a:cxn>
                <a:cxn ang="0">
                  <a:pos x="184" y="47"/>
                </a:cxn>
                <a:cxn ang="0">
                  <a:pos x="173" y="32"/>
                </a:cxn>
                <a:cxn ang="0">
                  <a:pos x="159" y="19"/>
                </a:cxn>
                <a:cxn ang="0">
                  <a:pos x="132" y="6"/>
                </a:cxn>
                <a:cxn ang="0">
                  <a:pos x="112" y="2"/>
                </a:cxn>
                <a:cxn ang="0">
                  <a:pos x="69" y="0"/>
                </a:cxn>
                <a:cxn ang="0">
                  <a:pos x="24" y="1"/>
                </a:cxn>
                <a:cxn ang="0">
                  <a:pos x="2" y="2"/>
                </a:cxn>
                <a:cxn ang="0">
                  <a:pos x="4" y="4"/>
                </a:cxn>
                <a:cxn ang="0">
                  <a:pos x="16" y="5"/>
                </a:cxn>
                <a:cxn ang="0">
                  <a:pos x="23" y="13"/>
                </a:cxn>
                <a:cxn ang="0">
                  <a:pos x="24" y="34"/>
                </a:cxn>
                <a:cxn ang="0">
                  <a:pos x="45" y="99"/>
                </a:cxn>
                <a:cxn ang="0">
                  <a:pos x="98" y="98"/>
                </a:cxn>
                <a:cxn ang="0">
                  <a:pos x="100" y="90"/>
                </a:cxn>
                <a:cxn ang="0">
                  <a:pos x="45" y="90"/>
                </a:cxn>
                <a:cxn ang="0">
                  <a:pos x="46" y="13"/>
                </a:cxn>
                <a:cxn ang="0">
                  <a:pos x="55" y="9"/>
                </a:cxn>
                <a:cxn ang="0">
                  <a:pos x="88" y="10"/>
                </a:cxn>
                <a:cxn ang="0">
                  <a:pos x="110" y="14"/>
                </a:cxn>
                <a:cxn ang="0">
                  <a:pos x="130" y="22"/>
                </a:cxn>
                <a:cxn ang="0">
                  <a:pos x="144" y="33"/>
                </a:cxn>
                <a:cxn ang="0">
                  <a:pos x="156" y="47"/>
                </a:cxn>
                <a:cxn ang="0">
                  <a:pos x="168" y="69"/>
                </a:cxn>
                <a:cxn ang="0">
                  <a:pos x="172" y="95"/>
                </a:cxn>
                <a:cxn ang="0">
                  <a:pos x="171" y="119"/>
                </a:cxn>
                <a:cxn ang="0">
                  <a:pos x="164" y="143"/>
                </a:cxn>
                <a:cxn ang="0">
                  <a:pos x="152" y="162"/>
                </a:cxn>
                <a:cxn ang="0">
                  <a:pos x="133" y="176"/>
                </a:cxn>
                <a:cxn ang="0">
                  <a:pos x="110" y="184"/>
                </a:cxn>
                <a:cxn ang="0">
                  <a:pos x="82" y="185"/>
                </a:cxn>
                <a:cxn ang="0">
                  <a:pos x="60" y="182"/>
                </a:cxn>
                <a:cxn ang="0">
                  <a:pos x="49" y="175"/>
                </a:cxn>
                <a:cxn ang="0">
                  <a:pos x="47" y="167"/>
                </a:cxn>
                <a:cxn ang="0">
                  <a:pos x="45" y="99"/>
                </a:cxn>
              </a:cxnLst>
              <a:rect l="0" t="0" r="r" b="b"/>
              <a:pathLst>
                <a:path w="195" h="194">
                  <a:moveTo>
                    <a:pt x="24" y="90"/>
                  </a:moveTo>
                  <a:lnTo>
                    <a:pt x="4" y="90"/>
                  </a:lnTo>
                  <a:lnTo>
                    <a:pt x="2" y="90"/>
                  </a:lnTo>
                  <a:lnTo>
                    <a:pt x="2" y="91"/>
                  </a:lnTo>
                  <a:lnTo>
                    <a:pt x="1" y="92"/>
                  </a:lnTo>
                  <a:lnTo>
                    <a:pt x="0" y="96"/>
                  </a:lnTo>
                  <a:lnTo>
                    <a:pt x="0" y="98"/>
                  </a:lnTo>
                  <a:lnTo>
                    <a:pt x="1" y="99"/>
                  </a:lnTo>
                  <a:lnTo>
                    <a:pt x="2" y="99"/>
                  </a:lnTo>
                  <a:lnTo>
                    <a:pt x="24" y="99"/>
                  </a:lnTo>
                  <a:lnTo>
                    <a:pt x="24" y="119"/>
                  </a:lnTo>
                  <a:lnTo>
                    <a:pt x="24" y="151"/>
                  </a:lnTo>
                  <a:lnTo>
                    <a:pt x="24" y="164"/>
                  </a:lnTo>
                  <a:lnTo>
                    <a:pt x="23" y="173"/>
                  </a:lnTo>
                  <a:lnTo>
                    <a:pt x="22" y="178"/>
                  </a:lnTo>
                  <a:lnTo>
                    <a:pt x="21" y="182"/>
                  </a:lnTo>
                  <a:lnTo>
                    <a:pt x="19" y="185"/>
                  </a:lnTo>
                  <a:lnTo>
                    <a:pt x="17" y="186"/>
                  </a:lnTo>
                  <a:lnTo>
                    <a:pt x="16" y="187"/>
                  </a:lnTo>
                  <a:lnTo>
                    <a:pt x="12" y="188"/>
                  </a:lnTo>
                  <a:lnTo>
                    <a:pt x="8" y="188"/>
                  </a:lnTo>
                  <a:lnTo>
                    <a:pt x="7" y="189"/>
                  </a:lnTo>
                  <a:lnTo>
                    <a:pt x="6" y="190"/>
                  </a:lnTo>
                  <a:lnTo>
                    <a:pt x="7" y="191"/>
                  </a:lnTo>
                  <a:lnTo>
                    <a:pt x="10" y="192"/>
                  </a:lnTo>
                  <a:lnTo>
                    <a:pt x="35" y="191"/>
                  </a:lnTo>
                  <a:lnTo>
                    <a:pt x="56" y="192"/>
                  </a:lnTo>
                  <a:lnTo>
                    <a:pt x="74" y="193"/>
                  </a:lnTo>
                  <a:lnTo>
                    <a:pt x="92" y="194"/>
                  </a:lnTo>
                  <a:lnTo>
                    <a:pt x="100" y="194"/>
                  </a:lnTo>
                  <a:lnTo>
                    <a:pt x="107" y="193"/>
                  </a:lnTo>
                  <a:lnTo>
                    <a:pt x="114" y="192"/>
                  </a:lnTo>
                  <a:lnTo>
                    <a:pt x="120" y="191"/>
                  </a:lnTo>
                  <a:lnTo>
                    <a:pt x="132" y="188"/>
                  </a:lnTo>
                  <a:lnTo>
                    <a:pt x="142" y="184"/>
                  </a:lnTo>
                  <a:lnTo>
                    <a:pt x="150" y="179"/>
                  </a:lnTo>
                  <a:lnTo>
                    <a:pt x="158" y="174"/>
                  </a:lnTo>
                  <a:lnTo>
                    <a:pt x="163" y="169"/>
                  </a:lnTo>
                  <a:lnTo>
                    <a:pt x="168" y="165"/>
                  </a:lnTo>
                  <a:lnTo>
                    <a:pt x="173" y="159"/>
                  </a:lnTo>
                  <a:lnTo>
                    <a:pt x="178" y="152"/>
                  </a:lnTo>
                  <a:lnTo>
                    <a:pt x="181" y="148"/>
                  </a:lnTo>
                  <a:lnTo>
                    <a:pt x="183" y="144"/>
                  </a:lnTo>
                  <a:lnTo>
                    <a:pt x="187" y="136"/>
                  </a:lnTo>
                  <a:lnTo>
                    <a:pt x="190" y="126"/>
                  </a:lnTo>
                  <a:lnTo>
                    <a:pt x="192" y="121"/>
                  </a:lnTo>
                  <a:lnTo>
                    <a:pt x="193" y="116"/>
                  </a:lnTo>
                  <a:lnTo>
                    <a:pt x="195" y="104"/>
                  </a:lnTo>
                  <a:lnTo>
                    <a:pt x="195" y="99"/>
                  </a:lnTo>
                  <a:lnTo>
                    <a:pt x="195" y="93"/>
                  </a:lnTo>
                  <a:lnTo>
                    <a:pt x="195" y="82"/>
                  </a:lnTo>
                  <a:lnTo>
                    <a:pt x="194" y="77"/>
                  </a:lnTo>
                  <a:lnTo>
                    <a:pt x="193" y="72"/>
                  </a:lnTo>
                  <a:lnTo>
                    <a:pt x="191" y="63"/>
                  </a:lnTo>
                  <a:lnTo>
                    <a:pt x="188" y="55"/>
                  </a:lnTo>
                  <a:lnTo>
                    <a:pt x="186" y="51"/>
                  </a:lnTo>
                  <a:lnTo>
                    <a:pt x="184" y="47"/>
                  </a:lnTo>
                  <a:lnTo>
                    <a:pt x="180" y="40"/>
                  </a:lnTo>
                  <a:lnTo>
                    <a:pt x="175" y="34"/>
                  </a:lnTo>
                  <a:lnTo>
                    <a:pt x="173" y="32"/>
                  </a:lnTo>
                  <a:lnTo>
                    <a:pt x="171" y="29"/>
                  </a:lnTo>
                  <a:lnTo>
                    <a:pt x="165" y="24"/>
                  </a:lnTo>
                  <a:lnTo>
                    <a:pt x="159" y="19"/>
                  </a:lnTo>
                  <a:lnTo>
                    <a:pt x="152" y="15"/>
                  </a:lnTo>
                  <a:lnTo>
                    <a:pt x="146" y="12"/>
                  </a:lnTo>
                  <a:lnTo>
                    <a:pt x="132" y="6"/>
                  </a:lnTo>
                  <a:lnTo>
                    <a:pt x="125" y="5"/>
                  </a:lnTo>
                  <a:lnTo>
                    <a:pt x="118" y="3"/>
                  </a:lnTo>
                  <a:lnTo>
                    <a:pt x="112" y="2"/>
                  </a:lnTo>
                  <a:lnTo>
                    <a:pt x="105" y="1"/>
                  </a:lnTo>
                  <a:lnTo>
                    <a:pt x="92" y="1"/>
                  </a:lnTo>
                  <a:lnTo>
                    <a:pt x="69" y="0"/>
                  </a:lnTo>
                  <a:lnTo>
                    <a:pt x="47" y="1"/>
                  </a:lnTo>
                  <a:lnTo>
                    <a:pt x="35" y="1"/>
                  </a:lnTo>
                  <a:lnTo>
                    <a:pt x="24" y="1"/>
                  </a:lnTo>
                  <a:lnTo>
                    <a:pt x="6" y="0"/>
                  </a:lnTo>
                  <a:lnTo>
                    <a:pt x="3" y="1"/>
                  </a:lnTo>
                  <a:lnTo>
                    <a:pt x="2" y="2"/>
                  </a:lnTo>
                  <a:lnTo>
                    <a:pt x="3" y="3"/>
                  </a:lnTo>
                  <a:lnTo>
                    <a:pt x="3" y="4"/>
                  </a:lnTo>
                  <a:lnTo>
                    <a:pt x="4" y="4"/>
                  </a:lnTo>
                  <a:lnTo>
                    <a:pt x="9" y="4"/>
                  </a:lnTo>
                  <a:lnTo>
                    <a:pt x="13" y="5"/>
                  </a:lnTo>
                  <a:lnTo>
                    <a:pt x="16" y="5"/>
                  </a:lnTo>
                  <a:lnTo>
                    <a:pt x="18" y="6"/>
                  </a:lnTo>
                  <a:lnTo>
                    <a:pt x="21" y="9"/>
                  </a:lnTo>
                  <a:lnTo>
                    <a:pt x="23" y="13"/>
                  </a:lnTo>
                  <a:lnTo>
                    <a:pt x="24" y="16"/>
                  </a:lnTo>
                  <a:lnTo>
                    <a:pt x="24" y="19"/>
                  </a:lnTo>
                  <a:lnTo>
                    <a:pt x="24" y="34"/>
                  </a:lnTo>
                  <a:lnTo>
                    <a:pt x="24" y="73"/>
                  </a:lnTo>
                  <a:lnTo>
                    <a:pt x="24" y="90"/>
                  </a:lnTo>
                  <a:close/>
                  <a:moveTo>
                    <a:pt x="45" y="99"/>
                  </a:moveTo>
                  <a:lnTo>
                    <a:pt x="96" y="99"/>
                  </a:lnTo>
                  <a:lnTo>
                    <a:pt x="98" y="99"/>
                  </a:lnTo>
                  <a:lnTo>
                    <a:pt x="98" y="98"/>
                  </a:lnTo>
                  <a:lnTo>
                    <a:pt x="99" y="97"/>
                  </a:lnTo>
                  <a:lnTo>
                    <a:pt x="100" y="92"/>
                  </a:lnTo>
                  <a:lnTo>
                    <a:pt x="100" y="90"/>
                  </a:lnTo>
                  <a:lnTo>
                    <a:pt x="99" y="90"/>
                  </a:lnTo>
                  <a:lnTo>
                    <a:pt x="98" y="90"/>
                  </a:lnTo>
                  <a:lnTo>
                    <a:pt x="45" y="90"/>
                  </a:lnTo>
                  <a:lnTo>
                    <a:pt x="46" y="16"/>
                  </a:lnTo>
                  <a:lnTo>
                    <a:pt x="46" y="14"/>
                  </a:lnTo>
                  <a:lnTo>
                    <a:pt x="46" y="13"/>
                  </a:lnTo>
                  <a:lnTo>
                    <a:pt x="49" y="11"/>
                  </a:lnTo>
                  <a:lnTo>
                    <a:pt x="51" y="10"/>
                  </a:lnTo>
                  <a:lnTo>
                    <a:pt x="55" y="9"/>
                  </a:lnTo>
                  <a:lnTo>
                    <a:pt x="65" y="9"/>
                  </a:lnTo>
                  <a:lnTo>
                    <a:pt x="77" y="9"/>
                  </a:lnTo>
                  <a:lnTo>
                    <a:pt x="88" y="10"/>
                  </a:lnTo>
                  <a:lnTo>
                    <a:pt x="94" y="11"/>
                  </a:lnTo>
                  <a:lnTo>
                    <a:pt x="99" y="11"/>
                  </a:lnTo>
                  <a:lnTo>
                    <a:pt x="110" y="14"/>
                  </a:lnTo>
                  <a:lnTo>
                    <a:pt x="120" y="17"/>
                  </a:lnTo>
                  <a:lnTo>
                    <a:pt x="125" y="20"/>
                  </a:lnTo>
                  <a:lnTo>
                    <a:pt x="130" y="22"/>
                  </a:lnTo>
                  <a:lnTo>
                    <a:pt x="135" y="25"/>
                  </a:lnTo>
                  <a:lnTo>
                    <a:pt x="139" y="29"/>
                  </a:lnTo>
                  <a:lnTo>
                    <a:pt x="144" y="33"/>
                  </a:lnTo>
                  <a:lnTo>
                    <a:pt x="148" y="37"/>
                  </a:lnTo>
                  <a:lnTo>
                    <a:pt x="152" y="42"/>
                  </a:lnTo>
                  <a:lnTo>
                    <a:pt x="156" y="47"/>
                  </a:lnTo>
                  <a:lnTo>
                    <a:pt x="161" y="54"/>
                  </a:lnTo>
                  <a:lnTo>
                    <a:pt x="164" y="61"/>
                  </a:lnTo>
                  <a:lnTo>
                    <a:pt x="168" y="69"/>
                  </a:lnTo>
                  <a:lnTo>
                    <a:pt x="170" y="79"/>
                  </a:lnTo>
                  <a:lnTo>
                    <a:pt x="172" y="89"/>
                  </a:lnTo>
                  <a:lnTo>
                    <a:pt x="172" y="95"/>
                  </a:lnTo>
                  <a:lnTo>
                    <a:pt x="172" y="101"/>
                  </a:lnTo>
                  <a:lnTo>
                    <a:pt x="172" y="109"/>
                  </a:lnTo>
                  <a:lnTo>
                    <a:pt x="171" y="119"/>
                  </a:lnTo>
                  <a:lnTo>
                    <a:pt x="170" y="128"/>
                  </a:lnTo>
                  <a:lnTo>
                    <a:pt x="167" y="136"/>
                  </a:lnTo>
                  <a:lnTo>
                    <a:pt x="164" y="143"/>
                  </a:lnTo>
                  <a:lnTo>
                    <a:pt x="161" y="150"/>
                  </a:lnTo>
                  <a:lnTo>
                    <a:pt x="157" y="157"/>
                  </a:lnTo>
                  <a:lnTo>
                    <a:pt x="152" y="162"/>
                  </a:lnTo>
                  <a:lnTo>
                    <a:pt x="146" y="167"/>
                  </a:lnTo>
                  <a:lnTo>
                    <a:pt x="140" y="172"/>
                  </a:lnTo>
                  <a:lnTo>
                    <a:pt x="133" y="176"/>
                  </a:lnTo>
                  <a:lnTo>
                    <a:pt x="126" y="179"/>
                  </a:lnTo>
                  <a:lnTo>
                    <a:pt x="118" y="182"/>
                  </a:lnTo>
                  <a:lnTo>
                    <a:pt x="110" y="184"/>
                  </a:lnTo>
                  <a:lnTo>
                    <a:pt x="101" y="185"/>
                  </a:lnTo>
                  <a:lnTo>
                    <a:pt x="92" y="185"/>
                  </a:lnTo>
                  <a:lnTo>
                    <a:pt x="82" y="185"/>
                  </a:lnTo>
                  <a:lnTo>
                    <a:pt x="74" y="184"/>
                  </a:lnTo>
                  <a:lnTo>
                    <a:pt x="66" y="183"/>
                  </a:lnTo>
                  <a:lnTo>
                    <a:pt x="60" y="182"/>
                  </a:lnTo>
                  <a:lnTo>
                    <a:pt x="56" y="180"/>
                  </a:lnTo>
                  <a:lnTo>
                    <a:pt x="53" y="179"/>
                  </a:lnTo>
                  <a:lnTo>
                    <a:pt x="49" y="175"/>
                  </a:lnTo>
                  <a:lnTo>
                    <a:pt x="48" y="174"/>
                  </a:lnTo>
                  <a:lnTo>
                    <a:pt x="47" y="172"/>
                  </a:lnTo>
                  <a:lnTo>
                    <a:pt x="47" y="167"/>
                  </a:lnTo>
                  <a:lnTo>
                    <a:pt x="46" y="156"/>
                  </a:lnTo>
                  <a:lnTo>
                    <a:pt x="45" y="113"/>
                  </a:lnTo>
                  <a:lnTo>
                    <a:pt x="45" y="99"/>
                  </a:lnTo>
                  <a:close/>
                </a:path>
              </a:pathLst>
            </a:custGeom>
            <a:solidFill>
              <a:srgbClr val="001C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21" name="Freeform 25"/>
            <p:cNvSpPr>
              <a:spLocks/>
            </p:cNvSpPr>
            <p:nvPr userDrawn="1"/>
          </p:nvSpPr>
          <p:spPr bwMode="auto">
            <a:xfrm>
              <a:off x="2378" y="4001"/>
              <a:ext cx="28" cy="49"/>
            </a:xfrm>
            <a:custGeom>
              <a:avLst/>
              <a:gdLst/>
              <a:ahLst/>
              <a:cxnLst>
                <a:cxn ang="0">
                  <a:pos x="21" y="153"/>
                </a:cxn>
                <a:cxn ang="0">
                  <a:pos x="20" y="175"/>
                </a:cxn>
                <a:cxn ang="0">
                  <a:pos x="18" y="184"/>
                </a:cxn>
                <a:cxn ang="0">
                  <a:pos x="15" y="188"/>
                </a:cxn>
                <a:cxn ang="0">
                  <a:pos x="9" y="190"/>
                </a:cxn>
                <a:cxn ang="0">
                  <a:pos x="4" y="191"/>
                </a:cxn>
                <a:cxn ang="0">
                  <a:pos x="4" y="192"/>
                </a:cxn>
                <a:cxn ang="0">
                  <a:pos x="7" y="194"/>
                </a:cxn>
                <a:cxn ang="0">
                  <a:pos x="43" y="193"/>
                </a:cxn>
                <a:cxn ang="0">
                  <a:pos x="66" y="193"/>
                </a:cxn>
                <a:cxn ang="0">
                  <a:pos x="66" y="191"/>
                </a:cxn>
                <a:cxn ang="0">
                  <a:pos x="54" y="189"/>
                </a:cxn>
                <a:cxn ang="0">
                  <a:pos x="49" y="187"/>
                </a:cxn>
                <a:cxn ang="0">
                  <a:pos x="46" y="184"/>
                </a:cxn>
                <a:cxn ang="0">
                  <a:pos x="45" y="180"/>
                </a:cxn>
                <a:cxn ang="0">
                  <a:pos x="43" y="166"/>
                </a:cxn>
                <a:cxn ang="0">
                  <a:pos x="43" y="121"/>
                </a:cxn>
                <a:cxn ang="0">
                  <a:pos x="43" y="96"/>
                </a:cxn>
                <a:cxn ang="0">
                  <a:pos x="63" y="96"/>
                </a:cxn>
                <a:cxn ang="0">
                  <a:pos x="82" y="97"/>
                </a:cxn>
                <a:cxn ang="0">
                  <a:pos x="89" y="99"/>
                </a:cxn>
                <a:cxn ang="0">
                  <a:pos x="93" y="102"/>
                </a:cxn>
                <a:cxn ang="0">
                  <a:pos x="95" y="106"/>
                </a:cxn>
                <a:cxn ang="0">
                  <a:pos x="97" y="115"/>
                </a:cxn>
                <a:cxn ang="0">
                  <a:pos x="99" y="118"/>
                </a:cxn>
                <a:cxn ang="0">
                  <a:pos x="100" y="117"/>
                </a:cxn>
                <a:cxn ang="0">
                  <a:pos x="101" y="95"/>
                </a:cxn>
                <a:cxn ang="0">
                  <a:pos x="103" y="81"/>
                </a:cxn>
                <a:cxn ang="0">
                  <a:pos x="102" y="79"/>
                </a:cxn>
                <a:cxn ang="0">
                  <a:pos x="99" y="82"/>
                </a:cxn>
                <a:cxn ang="0">
                  <a:pos x="95" y="85"/>
                </a:cxn>
                <a:cxn ang="0">
                  <a:pos x="88" y="86"/>
                </a:cxn>
                <a:cxn ang="0">
                  <a:pos x="44" y="87"/>
                </a:cxn>
                <a:cxn ang="0">
                  <a:pos x="43" y="85"/>
                </a:cxn>
                <a:cxn ang="0">
                  <a:pos x="43" y="13"/>
                </a:cxn>
                <a:cxn ang="0">
                  <a:pos x="84" y="13"/>
                </a:cxn>
                <a:cxn ang="0">
                  <a:pos x="90" y="14"/>
                </a:cxn>
                <a:cxn ang="0">
                  <a:pos x="99" y="19"/>
                </a:cxn>
                <a:cxn ang="0">
                  <a:pos x="102" y="26"/>
                </a:cxn>
                <a:cxn ang="0">
                  <a:pos x="103" y="31"/>
                </a:cxn>
                <a:cxn ang="0">
                  <a:pos x="105" y="34"/>
                </a:cxn>
                <a:cxn ang="0">
                  <a:pos x="107" y="31"/>
                </a:cxn>
                <a:cxn ang="0">
                  <a:pos x="108" y="14"/>
                </a:cxn>
                <a:cxn ang="0">
                  <a:pos x="110" y="3"/>
                </a:cxn>
                <a:cxn ang="0">
                  <a:pos x="108" y="0"/>
                </a:cxn>
                <a:cxn ang="0">
                  <a:pos x="105" y="2"/>
                </a:cxn>
                <a:cxn ang="0">
                  <a:pos x="100" y="3"/>
                </a:cxn>
                <a:cxn ang="0">
                  <a:pos x="32" y="3"/>
                </a:cxn>
                <a:cxn ang="0">
                  <a:pos x="4" y="2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13" y="7"/>
                </a:cxn>
                <a:cxn ang="0">
                  <a:pos x="18" y="11"/>
                </a:cxn>
                <a:cxn ang="0">
                  <a:pos x="21" y="18"/>
                </a:cxn>
                <a:cxn ang="0">
                  <a:pos x="21" y="36"/>
                </a:cxn>
                <a:cxn ang="0">
                  <a:pos x="21" y="121"/>
                </a:cxn>
              </a:cxnLst>
              <a:rect l="0" t="0" r="r" b="b"/>
              <a:pathLst>
                <a:path w="110" h="194">
                  <a:moveTo>
                    <a:pt x="21" y="121"/>
                  </a:moveTo>
                  <a:lnTo>
                    <a:pt x="21" y="153"/>
                  </a:lnTo>
                  <a:lnTo>
                    <a:pt x="21" y="166"/>
                  </a:lnTo>
                  <a:lnTo>
                    <a:pt x="20" y="175"/>
                  </a:lnTo>
                  <a:lnTo>
                    <a:pt x="19" y="180"/>
                  </a:lnTo>
                  <a:lnTo>
                    <a:pt x="18" y="184"/>
                  </a:lnTo>
                  <a:lnTo>
                    <a:pt x="16" y="187"/>
                  </a:lnTo>
                  <a:lnTo>
                    <a:pt x="15" y="188"/>
                  </a:lnTo>
                  <a:lnTo>
                    <a:pt x="13" y="189"/>
                  </a:lnTo>
                  <a:lnTo>
                    <a:pt x="9" y="190"/>
                  </a:lnTo>
                  <a:lnTo>
                    <a:pt x="5" y="190"/>
                  </a:lnTo>
                  <a:lnTo>
                    <a:pt x="4" y="191"/>
                  </a:lnTo>
                  <a:lnTo>
                    <a:pt x="3" y="192"/>
                  </a:lnTo>
                  <a:lnTo>
                    <a:pt x="4" y="192"/>
                  </a:lnTo>
                  <a:lnTo>
                    <a:pt x="4" y="193"/>
                  </a:lnTo>
                  <a:lnTo>
                    <a:pt x="7" y="194"/>
                  </a:lnTo>
                  <a:lnTo>
                    <a:pt x="32" y="193"/>
                  </a:lnTo>
                  <a:lnTo>
                    <a:pt x="43" y="193"/>
                  </a:lnTo>
                  <a:lnTo>
                    <a:pt x="63" y="194"/>
                  </a:lnTo>
                  <a:lnTo>
                    <a:pt x="66" y="193"/>
                  </a:lnTo>
                  <a:lnTo>
                    <a:pt x="67" y="192"/>
                  </a:lnTo>
                  <a:lnTo>
                    <a:pt x="66" y="191"/>
                  </a:lnTo>
                  <a:lnTo>
                    <a:pt x="65" y="190"/>
                  </a:lnTo>
                  <a:lnTo>
                    <a:pt x="54" y="189"/>
                  </a:lnTo>
                  <a:lnTo>
                    <a:pt x="51" y="188"/>
                  </a:lnTo>
                  <a:lnTo>
                    <a:pt x="49" y="187"/>
                  </a:lnTo>
                  <a:lnTo>
                    <a:pt x="47" y="186"/>
                  </a:lnTo>
                  <a:lnTo>
                    <a:pt x="46" y="184"/>
                  </a:lnTo>
                  <a:lnTo>
                    <a:pt x="45" y="183"/>
                  </a:lnTo>
                  <a:lnTo>
                    <a:pt x="45" y="180"/>
                  </a:lnTo>
                  <a:lnTo>
                    <a:pt x="44" y="175"/>
                  </a:lnTo>
                  <a:lnTo>
                    <a:pt x="43" y="166"/>
                  </a:lnTo>
                  <a:lnTo>
                    <a:pt x="43" y="153"/>
                  </a:lnTo>
                  <a:lnTo>
                    <a:pt x="43" y="121"/>
                  </a:lnTo>
                  <a:lnTo>
                    <a:pt x="43" y="98"/>
                  </a:lnTo>
                  <a:lnTo>
                    <a:pt x="43" y="96"/>
                  </a:lnTo>
                  <a:lnTo>
                    <a:pt x="44" y="96"/>
                  </a:lnTo>
                  <a:lnTo>
                    <a:pt x="63" y="96"/>
                  </a:lnTo>
                  <a:lnTo>
                    <a:pt x="74" y="96"/>
                  </a:lnTo>
                  <a:lnTo>
                    <a:pt x="82" y="97"/>
                  </a:lnTo>
                  <a:lnTo>
                    <a:pt x="87" y="98"/>
                  </a:lnTo>
                  <a:lnTo>
                    <a:pt x="89" y="99"/>
                  </a:lnTo>
                  <a:lnTo>
                    <a:pt x="91" y="100"/>
                  </a:lnTo>
                  <a:lnTo>
                    <a:pt x="93" y="102"/>
                  </a:lnTo>
                  <a:lnTo>
                    <a:pt x="94" y="103"/>
                  </a:lnTo>
                  <a:lnTo>
                    <a:pt x="95" y="106"/>
                  </a:lnTo>
                  <a:lnTo>
                    <a:pt x="96" y="110"/>
                  </a:lnTo>
                  <a:lnTo>
                    <a:pt x="97" y="115"/>
                  </a:lnTo>
                  <a:lnTo>
                    <a:pt x="97" y="117"/>
                  </a:lnTo>
                  <a:lnTo>
                    <a:pt x="99" y="118"/>
                  </a:lnTo>
                  <a:lnTo>
                    <a:pt x="100" y="118"/>
                  </a:lnTo>
                  <a:lnTo>
                    <a:pt x="100" y="117"/>
                  </a:lnTo>
                  <a:lnTo>
                    <a:pt x="100" y="112"/>
                  </a:lnTo>
                  <a:lnTo>
                    <a:pt x="101" y="95"/>
                  </a:lnTo>
                  <a:lnTo>
                    <a:pt x="103" y="86"/>
                  </a:lnTo>
                  <a:lnTo>
                    <a:pt x="103" y="81"/>
                  </a:lnTo>
                  <a:lnTo>
                    <a:pt x="103" y="80"/>
                  </a:lnTo>
                  <a:lnTo>
                    <a:pt x="102" y="79"/>
                  </a:lnTo>
                  <a:lnTo>
                    <a:pt x="101" y="80"/>
                  </a:lnTo>
                  <a:lnTo>
                    <a:pt x="99" y="82"/>
                  </a:lnTo>
                  <a:lnTo>
                    <a:pt x="97" y="84"/>
                  </a:lnTo>
                  <a:lnTo>
                    <a:pt x="95" y="85"/>
                  </a:lnTo>
                  <a:lnTo>
                    <a:pt x="92" y="86"/>
                  </a:lnTo>
                  <a:lnTo>
                    <a:pt x="88" y="86"/>
                  </a:lnTo>
                  <a:lnTo>
                    <a:pt x="76" y="87"/>
                  </a:lnTo>
                  <a:lnTo>
                    <a:pt x="44" y="87"/>
                  </a:lnTo>
                  <a:lnTo>
                    <a:pt x="43" y="86"/>
                  </a:lnTo>
                  <a:lnTo>
                    <a:pt x="43" y="85"/>
                  </a:lnTo>
                  <a:lnTo>
                    <a:pt x="43" y="15"/>
                  </a:lnTo>
                  <a:lnTo>
                    <a:pt x="43" y="13"/>
                  </a:lnTo>
                  <a:lnTo>
                    <a:pt x="45" y="12"/>
                  </a:lnTo>
                  <a:lnTo>
                    <a:pt x="84" y="13"/>
                  </a:lnTo>
                  <a:lnTo>
                    <a:pt x="87" y="13"/>
                  </a:lnTo>
                  <a:lnTo>
                    <a:pt x="90" y="14"/>
                  </a:lnTo>
                  <a:lnTo>
                    <a:pt x="95" y="16"/>
                  </a:lnTo>
                  <a:lnTo>
                    <a:pt x="99" y="19"/>
                  </a:lnTo>
                  <a:lnTo>
                    <a:pt x="101" y="21"/>
                  </a:lnTo>
                  <a:lnTo>
                    <a:pt x="102" y="26"/>
                  </a:lnTo>
                  <a:lnTo>
                    <a:pt x="103" y="29"/>
                  </a:lnTo>
                  <a:lnTo>
                    <a:pt x="103" y="31"/>
                  </a:lnTo>
                  <a:lnTo>
                    <a:pt x="103" y="33"/>
                  </a:lnTo>
                  <a:lnTo>
                    <a:pt x="105" y="34"/>
                  </a:lnTo>
                  <a:lnTo>
                    <a:pt x="106" y="33"/>
                  </a:lnTo>
                  <a:lnTo>
                    <a:pt x="107" y="31"/>
                  </a:lnTo>
                  <a:lnTo>
                    <a:pt x="107" y="23"/>
                  </a:lnTo>
                  <a:lnTo>
                    <a:pt x="108" y="14"/>
                  </a:lnTo>
                  <a:lnTo>
                    <a:pt x="109" y="7"/>
                  </a:lnTo>
                  <a:lnTo>
                    <a:pt x="110" y="3"/>
                  </a:lnTo>
                  <a:lnTo>
                    <a:pt x="110" y="1"/>
                  </a:lnTo>
                  <a:lnTo>
                    <a:pt x="108" y="0"/>
                  </a:lnTo>
                  <a:lnTo>
                    <a:pt x="107" y="1"/>
                  </a:lnTo>
                  <a:lnTo>
                    <a:pt x="105" y="2"/>
                  </a:lnTo>
                  <a:lnTo>
                    <a:pt x="103" y="2"/>
                  </a:lnTo>
                  <a:lnTo>
                    <a:pt x="100" y="3"/>
                  </a:lnTo>
                  <a:lnTo>
                    <a:pt x="94" y="3"/>
                  </a:lnTo>
                  <a:lnTo>
                    <a:pt x="32" y="3"/>
                  </a:lnTo>
                  <a:lnTo>
                    <a:pt x="22" y="3"/>
                  </a:lnTo>
                  <a:lnTo>
                    <a:pt x="4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2" y="6"/>
                  </a:lnTo>
                  <a:lnTo>
                    <a:pt x="6" y="6"/>
                  </a:lnTo>
                  <a:lnTo>
                    <a:pt x="10" y="7"/>
                  </a:lnTo>
                  <a:lnTo>
                    <a:pt x="13" y="7"/>
                  </a:lnTo>
                  <a:lnTo>
                    <a:pt x="15" y="8"/>
                  </a:lnTo>
                  <a:lnTo>
                    <a:pt x="18" y="11"/>
                  </a:lnTo>
                  <a:lnTo>
                    <a:pt x="20" y="15"/>
                  </a:lnTo>
                  <a:lnTo>
                    <a:pt x="21" y="18"/>
                  </a:lnTo>
                  <a:lnTo>
                    <a:pt x="21" y="21"/>
                  </a:lnTo>
                  <a:lnTo>
                    <a:pt x="21" y="36"/>
                  </a:lnTo>
                  <a:lnTo>
                    <a:pt x="21" y="75"/>
                  </a:lnTo>
                  <a:lnTo>
                    <a:pt x="21" y="121"/>
                  </a:lnTo>
                  <a:close/>
                </a:path>
              </a:pathLst>
            </a:custGeom>
            <a:solidFill>
              <a:srgbClr val="001C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22" name="Freeform 26"/>
            <p:cNvSpPr>
              <a:spLocks/>
            </p:cNvSpPr>
            <p:nvPr userDrawn="1"/>
          </p:nvSpPr>
          <p:spPr bwMode="auto">
            <a:xfrm>
              <a:off x="2421" y="4001"/>
              <a:ext cx="19" cy="65"/>
            </a:xfrm>
            <a:custGeom>
              <a:avLst/>
              <a:gdLst/>
              <a:ahLst/>
              <a:cxnLst>
                <a:cxn ang="0">
                  <a:pos x="58" y="34"/>
                </a:cxn>
                <a:cxn ang="0">
                  <a:pos x="59" y="16"/>
                </a:cxn>
                <a:cxn ang="0">
                  <a:pos x="60" y="11"/>
                </a:cxn>
                <a:cxn ang="0">
                  <a:pos x="62" y="7"/>
                </a:cxn>
                <a:cxn ang="0">
                  <a:pos x="65" y="5"/>
                </a:cxn>
                <a:cxn ang="0">
                  <a:pos x="75" y="4"/>
                </a:cxn>
                <a:cxn ang="0">
                  <a:pos x="77" y="3"/>
                </a:cxn>
                <a:cxn ang="0">
                  <a:pos x="77" y="1"/>
                </a:cxn>
                <a:cxn ang="0">
                  <a:pos x="73" y="0"/>
                </a:cxn>
                <a:cxn ang="0">
                  <a:pos x="37" y="1"/>
                </a:cxn>
                <a:cxn ang="0">
                  <a:pos x="16" y="1"/>
                </a:cxn>
                <a:cxn ang="0">
                  <a:pos x="15" y="2"/>
                </a:cxn>
                <a:cxn ang="0">
                  <a:pos x="16" y="4"/>
                </a:cxn>
                <a:cxn ang="0">
                  <a:pos x="21" y="4"/>
                </a:cxn>
                <a:cxn ang="0">
                  <a:pos x="28" y="5"/>
                </a:cxn>
                <a:cxn ang="0">
                  <a:pos x="34" y="9"/>
                </a:cxn>
                <a:cxn ang="0">
                  <a:pos x="36" y="16"/>
                </a:cxn>
                <a:cxn ang="0">
                  <a:pos x="37" y="34"/>
                </a:cxn>
                <a:cxn ang="0">
                  <a:pos x="37" y="147"/>
                </a:cxn>
                <a:cxn ang="0">
                  <a:pos x="35" y="187"/>
                </a:cxn>
                <a:cxn ang="0">
                  <a:pos x="31" y="213"/>
                </a:cxn>
                <a:cxn ang="0">
                  <a:pos x="28" y="222"/>
                </a:cxn>
                <a:cxn ang="0">
                  <a:pos x="18" y="236"/>
                </a:cxn>
                <a:cxn ang="0">
                  <a:pos x="9" y="246"/>
                </a:cxn>
                <a:cxn ang="0">
                  <a:pos x="1" y="251"/>
                </a:cxn>
                <a:cxn ang="0">
                  <a:pos x="0" y="253"/>
                </a:cxn>
                <a:cxn ang="0">
                  <a:pos x="2" y="254"/>
                </a:cxn>
                <a:cxn ang="0">
                  <a:pos x="9" y="251"/>
                </a:cxn>
                <a:cxn ang="0">
                  <a:pos x="27" y="237"/>
                </a:cxn>
                <a:cxn ang="0">
                  <a:pos x="38" y="228"/>
                </a:cxn>
                <a:cxn ang="0">
                  <a:pos x="45" y="218"/>
                </a:cxn>
                <a:cxn ang="0">
                  <a:pos x="50" y="209"/>
                </a:cxn>
                <a:cxn ang="0">
                  <a:pos x="55" y="196"/>
                </a:cxn>
                <a:cxn ang="0">
                  <a:pos x="57" y="180"/>
                </a:cxn>
                <a:cxn ang="0">
                  <a:pos x="58" y="161"/>
                </a:cxn>
                <a:cxn ang="0">
                  <a:pos x="58" y="73"/>
                </a:cxn>
              </a:cxnLst>
              <a:rect l="0" t="0" r="r" b="b"/>
              <a:pathLst>
                <a:path w="77" h="254">
                  <a:moveTo>
                    <a:pt x="58" y="73"/>
                  </a:moveTo>
                  <a:lnTo>
                    <a:pt x="58" y="34"/>
                  </a:lnTo>
                  <a:lnTo>
                    <a:pt x="58" y="19"/>
                  </a:lnTo>
                  <a:lnTo>
                    <a:pt x="59" y="16"/>
                  </a:lnTo>
                  <a:lnTo>
                    <a:pt x="59" y="13"/>
                  </a:lnTo>
                  <a:lnTo>
                    <a:pt x="60" y="11"/>
                  </a:lnTo>
                  <a:lnTo>
                    <a:pt x="61" y="9"/>
                  </a:lnTo>
                  <a:lnTo>
                    <a:pt x="62" y="7"/>
                  </a:lnTo>
                  <a:lnTo>
                    <a:pt x="64" y="6"/>
                  </a:lnTo>
                  <a:lnTo>
                    <a:pt x="65" y="5"/>
                  </a:lnTo>
                  <a:lnTo>
                    <a:pt x="68" y="5"/>
                  </a:lnTo>
                  <a:lnTo>
                    <a:pt x="75" y="4"/>
                  </a:lnTo>
                  <a:lnTo>
                    <a:pt x="76" y="4"/>
                  </a:lnTo>
                  <a:lnTo>
                    <a:pt x="77" y="3"/>
                  </a:lnTo>
                  <a:lnTo>
                    <a:pt x="77" y="2"/>
                  </a:lnTo>
                  <a:lnTo>
                    <a:pt x="77" y="1"/>
                  </a:lnTo>
                  <a:lnTo>
                    <a:pt x="76" y="1"/>
                  </a:lnTo>
                  <a:lnTo>
                    <a:pt x="73" y="0"/>
                  </a:lnTo>
                  <a:lnTo>
                    <a:pt x="47" y="1"/>
                  </a:lnTo>
                  <a:lnTo>
                    <a:pt x="37" y="1"/>
                  </a:lnTo>
                  <a:lnTo>
                    <a:pt x="19" y="0"/>
                  </a:lnTo>
                  <a:lnTo>
                    <a:pt x="16" y="1"/>
                  </a:lnTo>
                  <a:lnTo>
                    <a:pt x="15" y="1"/>
                  </a:lnTo>
                  <a:lnTo>
                    <a:pt x="15" y="2"/>
                  </a:lnTo>
                  <a:lnTo>
                    <a:pt x="15" y="3"/>
                  </a:lnTo>
                  <a:lnTo>
                    <a:pt x="16" y="4"/>
                  </a:lnTo>
                  <a:lnTo>
                    <a:pt x="17" y="4"/>
                  </a:lnTo>
                  <a:lnTo>
                    <a:pt x="21" y="4"/>
                  </a:lnTo>
                  <a:lnTo>
                    <a:pt x="26" y="5"/>
                  </a:lnTo>
                  <a:lnTo>
                    <a:pt x="28" y="5"/>
                  </a:lnTo>
                  <a:lnTo>
                    <a:pt x="31" y="6"/>
                  </a:lnTo>
                  <a:lnTo>
                    <a:pt x="34" y="9"/>
                  </a:lnTo>
                  <a:lnTo>
                    <a:pt x="36" y="13"/>
                  </a:lnTo>
                  <a:lnTo>
                    <a:pt x="36" y="16"/>
                  </a:lnTo>
                  <a:lnTo>
                    <a:pt x="36" y="19"/>
                  </a:lnTo>
                  <a:lnTo>
                    <a:pt x="37" y="34"/>
                  </a:lnTo>
                  <a:lnTo>
                    <a:pt x="37" y="73"/>
                  </a:lnTo>
                  <a:lnTo>
                    <a:pt x="37" y="147"/>
                  </a:lnTo>
                  <a:lnTo>
                    <a:pt x="36" y="169"/>
                  </a:lnTo>
                  <a:lnTo>
                    <a:pt x="35" y="187"/>
                  </a:lnTo>
                  <a:lnTo>
                    <a:pt x="34" y="201"/>
                  </a:lnTo>
                  <a:lnTo>
                    <a:pt x="31" y="213"/>
                  </a:lnTo>
                  <a:lnTo>
                    <a:pt x="29" y="217"/>
                  </a:lnTo>
                  <a:lnTo>
                    <a:pt x="28" y="222"/>
                  </a:lnTo>
                  <a:lnTo>
                    <a:pt x="23" y="229"/>
                  </a:lnTo>
                  <a:lnTo>
                    <a:pt x="18" y="236"/>
                  </a:lnTo>
                  <a:lnTo>
                    <a:pt x="13" y="242"/>
                  </a:lnTo>
                  <a:lnTo>
                    <a:pt x="9" y="246"/>
                  </a:lnTo>
                  <a:lnTo>
                    <a:pt x="4" y="249"/>
                  </a:lnTo>
                  <a:lnTo>
                    <a:pt x="1" y="251"/>
                  </a:lnTo>
                  <a:lnTo>
                    <a:pt x="1" y="252"/>
                  </a:lnTo>
                  <a:lnTo>
                    <a:pt x="0" y="253"/>
                  </a:lnTo>
                  <a:lnTo>
                    <a:pt x="1" y="254"/>
                  </a:lnTo>
                  <a:lnTo>
                    <a:pt x="2" y="254"/>
                  </a:lnTo>
                  <a:lnTo>
                    <a:pt x="4" y="254"/>
                  </a:lnTo>
                  <a:lnTo>
                    <a:pt x="9" y="251"/>
                  </a:lnTo>
                  <a:lnTo>
                    <a:pt x="14" y="247"/>
                  </a:lnTo>
                  <a:lnTo>
                    <a:pt x="27" y="237"/>
                  </a:lnTo>
                  <a:lnTo>
                    <a:pt x="33" y="232"/>
                  </a:lnTo>
                  <a:lnTo>
                    <a:pt x="38" y="228"/>
                  </a:lnTo>
                  <a:lnTo>
                    <a:pt x="42" y="223"/>
                  </a:lnTo>
                  <a:lnTo>
                    <a:pt x="45" y="218"/>
                  </a:lnTo>
                  <a:lnTo>
                    <a:pt x="48" y="214"/>
                  </a:lnTo>
                  <a:lnTo>
                    <a:pt x="50" y="209"/>
                  </a:lnTo>
                  <a:lnTo>
                    <a:pt x="53" y="202"/>
                  </a:lnTo>
                  <a:lnTo>
                    <a:pt x="55" y="196"/>
                  </a:lnTo>
                  <a:lnTo>
                    <a:pt x="56" y="188"/>
                  </a:lnTo>
                  <a:lnTo>
                    <a:pt x="57" y="180"/>
                  </a:lnTo>
                  <a:lnTo>
                    <a:pt x="58" y="171"/>
                  </a:lnTo>
                  <a:lnTo>
                    <a:pt x="58" y="161"/>
                  </a:lnTo>
                  <a:lnTo>
                    <a:pt x="58" y="135"/>
                  </a:lnTo>
                  <a:lnTo>
                    <a:pt x="58" y="73"/>
                  </a:lnTo>
                  <a:close/>
                </a:path>
              </a:pathLst>
            </a:custGeom>
            <a:solidFill>
              <a:srgbClr val="001C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23" name="Freeform 27"/>
            <p:cNvSpPr>
              <a:spLocks noEditPoints="1"/>
            </p:cNvSpPr>
            <p:nvPr userDrawn="1"/>
          </p:nvSpPr>
          <p:spPr bwMode="auto">
            <a:xfrm>
              <a:off x="2453" y="3989"/>
              <a:ext cx="49" cy="61"/>
            </a:xfrm>
            <a:custGeom>
              <a:avLst/>
              <a:gdLst/>
              <a:ahLst/>
              <a:cxnLst>
                <a:cxn ang="0">
                  <a:pos x="126" y="0"/>
                </a:cxn>
                <a:cxn ang="0">
                  <a:pos x="122" y="1"/>
                </a:cxn>
                <a:cxn ang="0">
                  <a:pos x="103" y="12"/>
                </a:cxn>
                <a:cxn ang="0">
                  <a:pos x="83" y="24"/>
                </a:cxn>
                <a:cxn ang="0">
                  <a:pos x="81" y="26"/>
                </a:cxn>
                <a:cxn ang="0">
                  <a:pos x="83" y="28"/>
                </a:cxn>
                <a:cxn ang="0">
                  <a:pos x="104" y="21"/>
                </a:cxn>
                <a:cxn ang="0">
                  <a:pos x="125" y="16"/>
                </a:cxn>
                <a:cxn ang="0">
                  <a:pos x="132" y="16"/>
                </a:cxn>
                <a:cxn ang="0">
                  <a:pos x="134" y="15"/>
                </a:cxn>
                <a:cxn ang="0">
                  <a:pos x="130" y="7"/>
                </a:cxn>
                <a:cxn ang="0">
                  <a:pos x="31" y="211"/>
                </a:cxn>
                <a:cxn ang="0">
                  <a:pos x="25" y="223"/>
                </a:cxn>
                <a:cxn ang="0">
                  <a:pos x="20" y="230"/>
                </a:cxn>
                <a:cxn ang="0">
                  <a:pos x="14" y="234"/>
                </a:cxn>
                <a:cxn ang="0">
                  <a:pos x="2" y="235"/>
                </a:cxn>
                <a:cxn ang="0">
                  <a:pos x="0" y="236"/>
                </a:cxn>
                <a:cxn ang="0">
                  <a:pos x="1" y="238"/>
                </a:cxn>
                <a:cxn ang="0">
                  <a:pos x="22" y="238"/>
                </a:cxn>
                <a:cxn ang="0">
                  <a:pos x="53" y="239"/>
                </a:cxn>
                <a:cxn ang="0">
                  <a:pos x="56" y="237"/>
                </a:cxn>
                <a:cxn ang="0">
                  <a:pos x="56" y="235"/>
                </a:cxn>
                <a:cxn ang="0">
                  <a:pos x="51" y="235"/>
                </a:cxn>
                <a:cxn ang="0">
                  <a:pos x="45" y="233"/>
                </a:cxn>
                <a:cxn ang="0">
                  <a:pos x="43" y="231"/>
                </a:cxn>
                <a:cxn ang="0">
                  <a:pos x="42" y="228"/>
                </a:cxn>
                <a:cxn ang="0">
                  <a:pos x="43" y="220"/>
                </a:cxn>
                <a:cxn ang="0">
                  <a:pos x="61" y="166"/>
                </a:cxn>
                <a:cxn ang="0">
                  <a:pos x="63" y="164"/>
                </a:cxn>
                <a:cxn ang="0">
                  <a:pos x="119" y="165"/>
                </a:cxn>
                <a:cxn ang="0">
                  <a:pos x="143" y="228"/>
                </a:cxn>
                <a:cxn ang="0">
                  <a:pos x="143" y="230"/>
                </a:cxn>
                <a:cxn ang="0">
                  <a:pos x="142" y="234"/>
                </a:cxn>
                <a:cxn ang="0">
                  <a:pos x="140" y="235"/>
                </a:cxn>
                <a:cxn ang="0">
                  <a:pos x="140" y="237"/>
                </a:cxn>
                <a:cxn ang="0">
                  <a:pos x="147" y="238"/>
                </a:cxn>
                <a:cxn ang="0">
                  <a:pos x="187" y="239"/>
                </a:cxn>
                <a:cxn ang="0">
                  <a:pos x="191" y="237"/>
                </a:cxn>
                <a:cxn ang="0">
                  <a:pos x="191" y="236"/>
                </a:cxn>
                <a:cxn ang="0">
                  <a:pos x="189" y="235"/>
                </a:cxn>
                <a:cxn ang="0">
                  <a:pos x="182" y="234"/>
                </a:cxn>
                <a:cxn ang="0">
                  <a:pos x="175" y="232"/>
                </a:cxn>
                <a:cxn ang="0">
                  <a:pos x="170" y="227"/>
                </a:cxn>
                <a:cxn ang="0">
                  <a:pos x="164" y="219"/>
                </a:cxn>
                <a:cxn ang="0">
                  <a:pos x="157" y="206"/>
                </a:cxn>
                <a:cxn ang="0">
                  <a:pos x="124" y="118"/>
                </a:cxn>
                <a:cxn ang="0">
                  <a:pos x="95" y="45"/>
                </a:cxn>
                <a:cxn ang="0">
                  <a:pos x="93" y="44"/>
                </a:cxn>
                <a:cxn ang="0">
                  <a:pos x="91" y="46"/>
                </a:cxn>
                <a:cxn ang="0">
                  <a:pos x="31" y="211"/>
                </a:cxn>
                <a:cxn ang="0">
                  <a:pos x="65" y="154"/>
                </a:cxn>
                <a:cxn ang="0">
                  <a:pos x="87" y="85"/>
                </a:cxn>
                <a:cxn ang="0">
                  <a:pos x="89" y="82"/>
                </a:cxn>
                <a:cxn ang="0">
                  <a:pos x="91" y="85"/>
                </a:cxn>
                <a:cxn ang="0">
                  <a:pos x="115" y="154"/>
                </a:cxn>
                <a:cxn ang="0">
                  <a:pos x="66" y="154"/>
                </a:cxn>
              </a:cxnLst>
              <a:rect l="0" t="0" r="r" b="b"/>
              <a:pathLst>
                <a:path w="192" h="239">
                  <a:moveTo>
                    <a:pt x="127" y="2"/>
                  </a:moveTo>
                  <a:lnTo>
                    <a:pt x="126" y="0"/>
                  </a:lnTo>
                  <a:lnTo>
                    <a:pt x="124" y="0"/>
                  </a:lnTo>
                  <a:lnTo>
                    <a:pt x="122" y="1"/>
                  </a:lnTo>
                  <a:lnTo>
                    <a:pt x="117" y="3"/>
                  </a:lnTo>
                  <a:lnTo>
                    <a:pt x="103" y="12"/>
                  </a:lnTo>
                  <a:lnTo>
                    <a:pt x="92" y="19"/>
                  </a:lnTo>
                  <a:lnTo>
                    <a:pt x="83" y="24"/>
                  </a:lnTo>
                  <a:lnTo>
                    <a:pt x="82" y="25"/>
                  </a:lnTo>
                  <a:lnTo>
                    <a:pt x="81" y="26"/>
                  </a:lnTo>
                  <a:lnTo>
                    <a:pt x="82" y="28"/>
                  </a:lnTo>
                  <a:lnTo>
                    <a:pt x="83" y="28"/>
                  </a:lnTo>
                  <a:lnTo>
                    <a:pt x="86" y="27"/>
                  </a:lnTo>
                  <a:lnTo>
                    <a:pt x="104" y="21"/>
                  </a:lnTo>
                  <a:lnTo>
                    <a:pt x="115" y="18"/>
                  </a:lnTo>
                  <a:lnTo>
                    <a:pt x="125" y="16"/>
                  </a:lnTo>
                  <a:lnTo>
                    <a:pt x="130" y="16"/>
                  </a:lnTo>
                  <a:lnTo>
                    <a:pt x="132" y="16"/>
                  </a:lnTo>
                  <a:lnTo>
                    <a:pt x="134" y="16"/>
                  </a:lnTo>
                  <a:lnTo>
                    <a:pt x="134" y="15"/>
                  </a:lnTo>
                  <a:lnTo>
                    <a:pt x="133" y="13"/>
                  </a:lnTo>
                  <a:lnTo>
                    <a:pt x="130" y="7"/>
                  </a:lnTo>
                  <a:lnTo>
                    <a:pt x="127" y="2"/>
                  </a:lnTo>
                  <a:close/>
                  <a:moveTo>
                    <a:pt x="31" y="211"/>
                  </a:moveTo>
                  <a:lnTo>
                    <a:pt x="27" y="220"/>
                  </a:lnTo>
                  <a:lnTo>
                    <a:pt x="25" y="223"/>
                  </a:lnTo>
                  <a:lnTo>
                    <a:pt x="23" y="227"/>
                  </a:lnTo>
                  <a:lnTo>
                    <a:pt x="20" y="230"/>
                  </a:lnTo>
                  <a:lnTo>
                    <a:pt x="17" y="232"/>
                  </a:lnTo>
                  <a:lnTo>
                    <a:pt x="14" y="234"/>
                  </a:lnTo>
                  <a:lnTo>
                    <a:pt x="9" y="235"/>
                  </a:lnTo>
                  <a:lnTo>
                    <a:pt x="2" y="235"/>
                  </a:lnTo>
                  <a:lnTo>
                    <a:pt x="1" y="235"/>
                  </a:lnTo>
                  <a:lnTo>
                    <a:pt x="0" y="236"/>
                  </a:lnTo>
                  <a:lnTo>
                    <a:pt x="0" y="237"/>
                  </a:lnTo>
                  <a:lnTo>
                    <a:pt x="1" y="238"/>
                  </a:lnTo>
                  <a:lnTo>
                    <a:pt x="5" y="239"/>
                  </a:lnTo>
                  <a:lnTo>
                    <a:pt x="22" y="238"/>
                  </a:lnTo>
                  <a:lnTo>
                    <a:pt x="33" y="238"/>
                  </a:lnTo>
                  <a:lnTo>
                    <a:pt x="53" y="239"/>
                  </a:lnTo>
                  <a:lnTo>
                    <a:pt x="55" y="238"/>
                  </a:lnTo>
                  <a:lnTo>
                    <a:pt x="56" y="237"/>
                  </a:lnTo>
                  <a:lnTo>
                    <a:pt x="57" y="237"/>
                  </a:lnTo>
                  <a:lnTo>
                    <a:pt x="56" y="235"/>
                  </a:lnTo>
                  <a:lnTo>
                    <a:pt x="54" y="235"/>
                  </a:lnTo>
                  <a:lnTo>
                    <a:pt x="51" y="235"/>
                  </a:lnTo>
                  <a:lnTo>
                    <a:pt x="48" y="235"/>
                  </a:lnTo>
                  <a:lnTo>
                    <a:pt x="45" y="233"/>
                  </a:lnTo>
                  <a:lnTo>
                    <a:pt x="44" y="232"/>
                  </a:lnTo>
                  <a:lnTo>
                    <a:pt x="43" y="231"/>
                  </a:lnTo>
                  <a:lnTo>
                    <a:pt x="42" y="229"/>
                  </a:lnTo>
                  <a:lnTo>
                    <a:pt x="42" y="228"/>
                  </a:lnTo>
                  <a:lnTo>
                    <a:pt x="42" y="224"/>
                  </a:lnTo>
                  <a:lnTo>
                    <a:pt x="43" y="220"/>
                  </a:lnTo>
                  <a:lnTo>
                    <a:pt x="45" y="211"/>
                  </a:lnTo>
                  <a:lnTo>
                    <a:pt x="61" y="166"/>
                  </a:lnTo>
                  <a:lnTo>
                    <a:pt x="62" y="165"/>
                  </a:lnTo>
                  <a:lnTo>
                    <a:pt x="63" y="164"/>
                  </a:lnTo>
                  <a:lnTo>
                    <a:pt x="117" y="164"/>
                  </a:lnTo>
                  <a:lnTo>
                    <a:pt x="119" y="165"/>
                  </a:lnTo>
                  <a:lnTo>
                    <a:pt x="119" y="166"/>
                  </a:lnTo>
                  <a:lnTo>
                    <a:pt x="143" y="228"/>
                  </a:lnTo>
                  <a:lnTo>
                    <a:pt x="143" y="229"/>
                  </a:lnTo>
                  <a:lnTo>
                    <a:pt x="143" y="230"/>
                  </a:lnTo>
                  <a:lnTo>
                    <a:pt x="143" y="232"/>
                  </a:lnTo>
                  <a:lnTo>
                    <a:pt x="142" y="234"/>
                  </a:lnTo>
                  <a:lnTo>
                    <a:pt x="141" y="235"/>
                  </a:lnTo>
                  <a:lnTo>
                    <a:pt x="140" y="235"/>
                  </a:lnTo>
                  <a:lnTo>
                    <a:pt x="140" y="236"/>
                  </a:lnTo>
                  <a:lnTo>
                    <a:pt x="140" y="237"/>
                  </a:lnTo>
                  <a:lnTo>
                    <a:pt x="142" y="238"/>
                  </a:lnTo>
                  <a:lnTo>
                    <a:pt x="147" y="238"/>
                  </a:lnTo>
                  <a:lnTo>
                    <a:pt x="172" y="238"/>
                  </a:lnTo>
                  <a:lnTo>
                    <a:pt x="187" y="239"/>
                  </a:lnTo>
                  <a:lnTo>
                    <a:pt x="190" y="238"/>
                  </a:lnTo>
                  <a:lnTo>
                    <a:pt x="191" y="237"/>
                  </a:lnTo>
                  <a:lnTo>
                    <a:pt x="192" y="237"/>
                  </a:lnTo>
                  <a:lnTo>
                    <a:pt x="191" y="236"/>
                  </a:lnTo>
                  <a:lnTo>
                    <a:pt x="191" y="235"/>
                  </a:lnTo>
                  <a:lnTo>
                    <a:pt x="189" y="235"/>
                  </a:lnTo>
                  <a:lnTo>
                    <a:pt x="185" y="235"/>
                  </a:lnTo>
                  <a:lnTo>
                    <a:pt x="182" y="234"/>
                  </a:lnTo>
                  <a:lnTo>
                    <a:pt x="179" y="234"/>
                  </a:lnTo>
                  <a:lnTo>
                    <a:pt x="175" y="232"/>
                  </a:lnTo>
                  <a:lnTo>
                    <a:pt x="172" y="230"/>
                  </a:lnTo>
                  <a:lnTo>
                    <a:pt x="170" y="227"/>
                  </a:lnTo>
                  <a:lnTo>
                    <a:pt x="167" y="224"/>
                  </a:lnTo>
                  <a:lnTo>
                    <a:pt x="164" y="219"/>
                  </a:lnTo>
                  <a:lnTo>
                    <a:pt x="161" y="213"/>
                  </a:lnTo>
                  <a:lnTo>
                    <a:pt x="157" y="206"/>
                  </a:lnTo>
                  <a:lnTo>
                    <a:pt x="142" y="167"/>
                  </a:lnTo>
                  <a:lnTo>
                    <a:pt x="124" y="118"/>
                  </a:lnTo>
                  <a:lnTo>
                    <a:pt x="99" y="53"/>
                  </a:lnTo>
                  <a:lnTo>
                    <a:pt x="95" y="45"/>
                  </a:lnTo>
                  <a:lnTo>
                    <a:pt x="94" y="44"/>
                  </a:lnTo>
                  <a:lnTo>
                    <a:pt x="93" y="44"/>
                  </a:lnTo>
                  <a:lnTo>
                    <a:pt x="92" y="44"/>
                  </a:lnTo>
                  <a:lnTo>
                    <a:pt x="91" y="46"/>
                  </a:lnTo>
                  <a:lnTo>
                    <a:pt x="88" y="54"/>
                  </a:lnTo>
                  <a:lnTo>
                    <a:pt x="31" y="211"/>
                  </a:lnTo>
                  <a:close/>
                  <a:moveTo>
                    <a:pt x="66" y="154"/>
                  </a:moveTo>
                  <a:lnTo>
                    <a:pt x="65" y="154"/>
                  </a:lnTo>
                  <a:lnTo>
                    <a:pt x="65" y="153"/>
                  </a:lnTo>
                  <a:lnTo>
                    <a:pt x="87" y="85"/>
                  </a:lnTo>
                  <a:lnTo>
                    <a:pt x="88" y="82"/>
                  </a:lnTo>
                  <a:lnTo>
                    <a:pt x="89" y="82"/>
                  </a:lnTo>
                  <a:lnTo>
                    <a:pt x="90" y="82"/>
                  </a:lnTo>
                  <a:lnTo>
                    <a:pt x="91" y="85"/>
                  </a:lnTo>
                  <a:lnTo>
                    <a:pt x="115" y="153"/>
                  </a:lnTo>
                  <a:lnTo>
                    <a:pt x="115" y="154"/>
                  </a:lnTo>
                  <a:lnTo>
                    <a:pt x="114" y="154"/>
                  </a:lnTo>
                  <a:lnTo>
                    <a:pt x="66" y="154"/>
                  </a:lnTo>
                  <a:close/>
                </a:path>
              </a:pathLst>
            </a:custGeom>
            <a:solidFill>
              <a:srgbClr val="001C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24" name="Freeform 28"/>
            <p:cNvSpPr>
              <a:spLocks noEditPoints="1"/>
            </p:cNvSpPr>
            <p:nvPr userDrawn="1"/>
          </p:nvSpPr>
          <p:spPr bwMode="auto">
            <a:xfrm>
              <a:off x="2515" y="4001"/>
              <a:ext cx="48" cy="49"/>
            </a:xfrm>
            <a:custGeom>
              <a:avLst/>
              <a:gdLst/>
              <a:ahLst/>
              <a:cxnLst>
                <a:cxn ang="0">
                  <a:pos x="22" y="164"/>
                </a:cxn>
                <a:cxn ang="0">
                  <a:pos x="19" y="182"/>
                </a:cxn>
                <a:cxn ang="0">
                  <a:pos x="14" y="187"/>
                </a:cxn>
                <a:cxn ang="0">
                  <a:pos x="4" y="189"/>
                </a:cxn>
                <a:cxn ang="0">
                  <a:pos x="8" y="192"/>
                </a:cxn>
                <a:cxn ang="0">
                  <a:pos x="63" y="192"/>
                </a:cxn>
                <a:cxn ang="0">
                  <a:pos x="67" y="190"/>
                </a:cxn>
                <a:cxn ang="0">
                  <a:pos x="53" y="187"/>
                </a:cxn>
                <a:cxn ang="0">
                  <a:pos x="47" y="184"/>
                </a:cxn>
                <a:cxn ang="0">
                  <a:pos x="44" y="178"/>
                </a:cxn>
                <a:cxn ang="0">
                  <a:pos x="42" y="151"/>
                </a:cxn>
                <a:cxn ang="0">
                  <a:pos x="43" y="110"/>
                </a:cxn>
                <a:cxn ang="0">
                  <a:pos x="77" y="110"/>
                </a:cxn>
                <a:cxn ang="0">
                  <a:pos x="106" y="150"/>
                </a:cxn>
                <a:cxn ang="0">
                  <a:pos x="132" y="181"/>
                </a:cxn>
                <a:cxn ang="0">
                  <a:pos x="140" y="187"/>
                </a:cxn>
                <a:cxn ang="0">
                  <a:pos x="154" y="191"/>
                </a:cxn>
                <a:cxn ang="0">
                  <a:pos x="184" y="192"/>
                </a:cxn>
                <a:cxn ang="0">
                  <a:pos x="190" y="189"/>
                </a:cxn>
                <a:cxn ang="0">
                  <a:pos x="178" y="187"/>
                </a:cxn>
                <a:cxn ang="0">
                  <a:pos x="166" y="183"/>
                </a:cxn>
                <a:cxn ang="0">
                  <a:pos x="153" y="174"/>
                </a:cxn>
                <a:cxn ang="0">
                  <a:pos x="124" y="141"/>
                </a:cxn>
                <a:cxn ang="0">
                  <a:pos x="110" y="88"/>
                </a:cxn>
                <a:cxn ang="0">
                  <a:pos x="122" y="67"/>
                </a:cxn>
                <a:cxn ang="0">
                  <a:pos x="126" y="46"/>
                </a:cxn>
                <a:cxn ang="0">
                  <a:pos x="122" y="28"/>
                </a:cxn>
                <a:cxn ang="0">
                  <a:pos x="114" y="16"/>
                </a:cxn>
                <a:cxn ang="0">
                  <a:pos x="98" y="6"/>
                </a:cxn>
                <a:cxn ang="0">
                  <a:pos x="74" y="1"/>
                </a:cxn>
                <a:cxn ang="0">
                  <a:pos x="22" y="1"/>
                </a:cxn>
                <a:cxn ang="0">
                  <a:pos x="0" y="1"/>
                </a:cxn>
                <a:cxn ang="0">
                  <a:pos x="1" y="4"/>
                </a:cxn>
                <a:cxn ang="0">
                  <a:pos x="11" y="5"/>
                </a:cxn>
                <a:cxn ang="0">
                  <a:pos x="19" y="9"/>
                </a:cxn>
                <a:cxn ang="0">
                  <a:pos x="22" y="19"/>
                </a:cxn>
                <a:cxn ang="0">
                  <a:pos x="22" y="119"/>
                </a:cxn>
                <a:cxn ang="0">
                  <a:pos x="44" y="10"/>
                </a:cxn>
                <a:cxn ang="0">
                  <a:pos x="61" y="8"/>
                </a:cxn>
                <a:cxn ang="0">
                  <a:pos x="79" y="12"/>
                </a:cxn>
                <a:cxn ang="0">
                  <a:pos x="90" y="19"/>
                </a:cxn>
                <a:cxn ang="0">
                  <a:pos x="98" y="29"/>
                </a:cxn>
                <a:cxn ang="0">
                  <a:pos x="103" y="42"/>
                </a:cxn>
                <a:cxn ang="0">
                  <a:pos x="105" y="59"/>
                </a:cxn>
                <a:cxn ang="0">
                  <a:pos x="102" y="78"/>
                </a:cxn>
                <a:cxn ang="0">
                  <a:pos x="95" y="92"/>
                </a:cxn>
                <a:cxn ang="0">
                  <a:pos x="85" y="100"/>
                </a:cxn>
                <a:cxn ang="0">
                  <a:pos x="70" y="102"/>
                </a:cxn>
                <a:cxn ang="0">
                  <a:pos x="48" y="100"/>
                </a:cxn>
                <a:cxn ang="0">
                  <a:pos x="42" y="95"/>
                </a:cxn>
              </a:cxnLst>
              <a:rect l="0" t="0" r="r" b="b"/>
              <a:pathLst>
                <a:path w="190" h="192">
                  <a:moveTo>
                    <a:pt x="22" y="119"/>
                  </a:moveTo>
                  <a:lnTo>
                    <a:pt x="22" y="151"/>
                  </a:lnTo>
                  <a:lnTo>
                    <a:pt x="22" y="164"/>
                  </a:lnTo>
                  <a:lnTo>
                    <a:pt x="21" y="173"/>
                  </a:lnTo>
                  <a:lnTo>
                    <a:pt x="20" y="178"/>
                  </a:lnTo>
                  <a:lnTo>
                    <a:pt x="19" y="182"/>
                  </a:lnTo>
                  <a:lnTo>
                    <a:pt x="17" y="185"/>
                  </a:lnTo>
                  <a:lnTo>
                    <a:pt x="15" y="186"/>
                  </a:lnTo>
                  <a:lnTo>
                    <a:pt x="14" y="187"/>
                  </a:lnTo>
                  <a:lnTo>
                    <a:pt x="10" y="188"/>
                  </a:lnTo>
                  <a:lnTo>
                    <a:pt x="6" y="188"/>
                  </a:lnTo>
                  <a:lnTo>
                    <a:pt x="4" y="189"/>
                  </a:lnTo>
                  <a:lnTo>
                    <a:pt x="4" y="190"/>
                  </a:lnTo>
                  <a:lnTo>
                    <a:pt x="5" y="191"/>
                  </a:lnTo>
                  <a:lnTo>
                    <a:pt x="8" y="192"/>
                  </a:lnTo>
                  <a:lnTo>
                    <a:pt x="32" y="191"/>
                  </a:lnTo>
                  <a:lnTo>
                    <a:pt x="42" y="191"/>
                  </a:lnTo>
                  <a:lnTo>
                    <a:pt x="63" y="192"/>
                  </a:lnTo>
                  <a:lnTo>
                    <a:pt x="66" y="191"/>
                  </a:lnTo>
                  <a:lnTo>
                    <a:pt x="66" y="190"/>
                  </a:lnTo>
                  <a:lnTo>
                    <a:pt x="67" y="190"/>
                  </a:lnTo>
                  <a:lnTo>
                    <a:pt x="66" y="189"/>
                  </a:lnTo>
                  <a:lnTo>
                    <a:pt x="65" y="188"/>
                  </a:lnTo>
                  <a:lnTo>
                    <a:pt x="53" y="187"/>
                  </a:lnTo>
                  <a:lnTo>
                    <a:pt x="51" y="186"/>
                  </a:lnTo>
                  <a:lnTo>
                    <a:pt x="49" y="185"/>
                  </a:lnTo>
                  <a:lnTo>
                    <a:pt x="47" y="184"/>
                  </a:lnTo>
                  <a:lnTo>
                    <a:pt x="46" y="182"/>
                  </a:lnTo>
                  <a:lnTo>
                    <a:pt x="45" y="181"/>
                  </a:lnTo>
                  <a:lnTo>
                    <a:pt x="44" y="178"/>
                  </a:lnTo>
                  <a:lnTo>
                    <a:pt x="44" y="173"/>
                  </a:lnTo>
                  <a:lnTo>
                    <a:pt x="43" y="164"/>
                  </a:lnTo>
                  <a:lnTo>
                    <a:pt x="42" y="151"/>
                  </a:lnTo>
                  <a:lnTo>
                    <a:pt x="42" y="119"/>
                  </a:lnTo>
                  <a:lnTo>
                    <a:pt x="42" y="112"/>
                  </a:lnTo>
                  <a:lnTo>
                    <a:pt x="43" y="110"/>
                  </a:lnTo>
                  <a:lnTo>
                    <a:pt x="44" y="110"/>
                  </a:lnTo>
                  <a:lnTo>
                    <a:pt x="75" y="110"/>
                  </a:lnTo>
                  <a:lnTo>
                    <a:pt x="77" y="110"/>
                  </a:lnTo>
                  <a:lnTo>
                    <a:pt x="78" y="112"/>
                  </a:lnTo>
                  <a:lnTo>
                    <a:pt x="90" y="128"/>
                  </a:lnTo>
                  <a:lnTo>
                    <a:pt x="106" y="150"/>
                  </a:lnTo>
                  <a:lnTo>
                    <a:pt x="115" y="163"/>
                  </a:lnTo>
                  <a:lnTo>
                    <a:pt x="124" y="173"/>
                  </a:lnTo>
                  <a:lnTo>
                    <a:pt x="132" y="181"/>
                  </a:lnTo>
                  <a:lnTo>
                    <a:pt x="134" y="183"/>
                  </a:lnTo>
                  <a:lnTo>
                    <a:pt x="136" y="184"/>
                  </a:lnTo>
                  <a:lnTo>
                    <a:pt x="140" y="187"/>
                  </a:lnTo>
                  <a:lnTo>
                    <a:pt x="145" y="189"/>
                  </a:lnTo>
                  <a:lnTo>
                    <a:pt x="150" y="190"/>
                  </a:lnTo>
                  <a:lnTo>
                    <a:pt x="154" y="191"/>
                  </a:lnTo>
                  <a:lnTo>
                    <a:pt x="157" y="191"/>
                  </a:lnTo>
                  <a:lnTo>
                    <a:pt x="167" y="192"/>
                  </a:lnTo>
                  <a:lnTo>
                    <a:pt x="184" y="192"/>
                  </a:lnTo>
                  <a:lnTo>
                    <a:pt x="189" y="191"/>
                  </a:lnTo>
                  <a:lnTo>
                    <a:pt x="190" y="190"/>
                  </a:lnTo>
                  <a:lnTo>
                    <a:pt x="190" y="189"/>
                  </a:lnTo>
                  <a:lnTo>
                    <a:pt x="188" y="188"/>
                  </a:lnTo>
                  <a:lnTo>
                    <a:pt x="184" y="188"/>
                  </a:lnTo>
                  <a:lnTo>
                    <a:pt x="178" y="187"/>
                  </a:lnTo>
                  <a:lnTo>
                    <a:pt x="176" y="187"/>
                  </a:lnTo>
                  <a:lnTo>
                    <a:pt x="173" y="186"/>
                  </a:lnTo>
                  <a:lnTo>
                    <a:pt x="166" y="183"/>
                  </a:lnTo>
                  <a:lnTo>
                    <a:pt x="162" y="181"/>
                  </a:lnTo>
                  <a:lnTo>
                    <a:pt x="157" y="178"/>
                  </a:lnTo>
                  <a:lnTo>
                    <a:pt x="153" y="174"/>
                  </a:lnTo>
                  <a:lnTo>
                    <a:pt x="148" y="169"/>
                  </a:lnTo>
                  <a:lnTo>
                    <a:pt x="136" y="156"/>
                  </a:lnTo>
                  <a:lnTo>
                    <a:pt x="124" y="141"/>
                  </a:lnTo>
                  <a:lnTo>
                    <a:pt x="95" y="104"/>
                  </a:lnTo>
                  <a:lnTo>
                    <a:pt x="103" y="96"/>
                  </a:lnTo>
                  <a:lnTo>
                    <a:pt x="110" y="88"/>
                  </a:lnTo>
                  <a:lnTo>
                    <a:pt x="115" y="81"/>
                  </a:lnTo>
                  <a:lnTo>
                    <a:pt x="119" y="74"/>
                  </a:lnTo>
                  <a:lnTo>
                    <a:pt x="122" y="67"/>
                  </a:lnTo>
                  <a:lnTo>
                    <a:pt x="124" y="60"/>
                  </a:lnTo>
                  <a:lnTo>
                    <a:pt x="125" y="53"/>
                  </a:lnTo>
                  <a:lnTo>
                    <a:pt x="126" y="46"/>
                  </a:lnTo>
                  <a:lnTo>
                    <a:pt x="125" y="39"/>
                  </a:lnTo>
                  <a:lnTo>
                    <a:pt x="124" y="34"/>
                  </a:lnTo>
                  <a:lnTo>
                    <a:pt x="122" y="28"/>
                  </a:lnTo>
                  <a:lnTo>
                    <a:pt x="119" y="24"/>
                  </a:lnTo>
                  <a:lnTo>
                    <a:pt x="117" y="20"/>
                  </a:lnTo>
                  <a:lnTo>
                    <a:pt x="114" y="16"/>
                  </a:lnTo>
                  <a:lnTo>
                    <a:pt x="108" y="11"/>
                  </a:lnTo>
                  <a:lnTo>
                    <a:pt x="103" y="8"/>
                  </a:lnTo>
                  <a:lnTo>
                    <a:pt x="98" y="6"/>
                  </a:lnTo>
                  <a:lnTo>
                    <a:pt x="92" y="4"/>
                  </a:lnTo>
                  <a:lnTo>
                    <a:pt x="86" y="2"/>
                  </a:lnTo>
                  <a:lnTo>
                    <a:pt x="74" y="1"/>
                  </a:lnTo>
                  <a:lnTo>
                    <a:pt x="62" y="0"/>
                  </a:lnTo>
                  <a:lnTo>
                    <a:pt x="33" y="1"/>
                  </a:lnTo>
                  <a:lnTo>
                    <a:pt x="22" y="1"/>
                  </a:lnTo>
                  <a:lnTo>
                    <a:pt x="4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4"/>
                  </a:lnTo>
                  <a:lnTo>
                    <a:pt x="7" y="4"/>
                  </a:lnTo>
                  <a:lnTo>
                    <a:pt x="11" y="5"/>
                  </a:lnTo>
                  <a:lnTo>
                    <a:pt x="14" y="5"/>
                  </a:lnTo>
                  <a:lnTo>
                    <a:pt x="16" y="6"/>
                  </a:lnTo>
                  <a:lnTo>
                    <a:pt x="19" y="9"/>
                  </a:lnTo>
                  <a:lnTo>
                    <a:pt x="21" y="13"/>
                  </a:lnTo>
                  <a:lnTo>
                    <a:pt x="21" y="16"/>
                  </a:lnTo>
                  <a:lnTo>
                    <a:pt x="22" y="19"/>
                  </a:lnTo>
                  <a:lnTo>
                    <a:pt x="22" y="34"/>
                  </a:lnTo>
                  <a:lnTo>
                    <a:pt x="22" y="73"/>
                  </a:lnTo>
                  <a:lnTo>
                    <a:pt x="22" y="119"/>
                  </a:lnTo>
                  <a:close/>
                  <a:moveTo>
                    <a:pt x="42" y="13"/>
                  </a:moveTo>
                  <a:lnTo>
                    <a:pt x="43" y="11"/>
                  </a:lnTo>
                  <a:lnTo>
                    <a:pt x="44" y="10"/>
                  </a:lnTo>
                  <a:lnTo>
                    <a:pt x="47" y="9"/>
                  </a:lnTo>
                  <a:lnTo>
                    <a:pt x="51" y="9"/>
                  </a:lnTo>
                  <a:lnTo>
                    <a:pt x="61" y="8"/>
                  </a:lnTo>
                  <a:lnTo>
                    <a:pt x="71" y="9"/>
                  </a:lnTo>
                  <a:lnTo>
                    <a:pt x="75" y="10"/>
                  </a:lnTo>
                  <a:lnTo>
                    <a:pt x="79" y="12"/>
                  </a:lnTo>
                  <a:lnTo>
                    <a:pt x="83" y="14"/>
                  </a:lnTo>
                  <a:lnTo>
                    <a:pt x="87" y="16"/>
                  </a:lnTo>
                  <a:lnTo>
                    <a:pt x="90" y="19"/>
                  </a:lnTo>
                  <a:lnTo>
                    <a:pt x="93" y="22"/>
                  </a:lnTo>
                  <a:lnTo>
                    <a:pt x="96" y="25"/>
                  </a:lnTo>
                  <a:lnTo>
                    <a:pt x="98" y="29"/>
                  </a:lnTo>
                  <a:lnTo>
                    <a:pt x="100" y="33"/>
                  </a:lnTo>
                  <a:lnTo>
                    <a:pt x="102" y="38"/>
                  </a:lnTo>
                  <a:lnTo>
                    <a:pt x="103" y="42"/>
                  </a:lnTo>
                  <a:lnTo>
                    <a:pt x="104" y="48"/>
                  </a:lnTo>
                  <a:lnTo>
                    <a:pt x="104" y="53"/>
                  </a:lnTo>
                  <a:lnTo>
                    <a:pt x="105" y="59"/>
                  </a:lnTo>
                  <a:lnTo>
                    <a:pt x="104" y="66"/>
                  </a:lnTo>
                  <a:lnTo>
                    <a:pt x="103" y="72"/>
                  </a:lnTo>
                  <a:lnTo>
                    <a:pt x="102" y="78"/>
                  </a:lnTo>
                  <a:lnTo>
                    <a:pt x="100" y="83"/>
                  </a:lnTo>
                  <a:lnTo>
                    <a:pt x="98" y="88"/>
                  </a:lnTo>
                  <a:lnTo>
                    <a:pt x="95" y="92"/>
                  </a:lnTo>
                  <a:lnTo>
                    <a:pt x="92" y="95"/>
                  </a:lnTo>
                  <a:lnTo>
                    <a:pt x="89" y="97"/>
                  </a:lnTo>
                  <a:lnTo>
                    <a:pt x="85" y="100"/>
                  </a:lnTo>
                  <a:lnTo>
                    <a:pt x="80" y="101"/>
                  </a:lnTo>
                  <a:lnTo>
                    <a:pt x="75" y="102"/>
                  </a:lnTo>
                  <a:lnTo>
                    <a:pt x="70" y="102"/>
                  </a:lnTo>
                  <a:lnTo>
                    <a:pt x="62" y="102"/>
                  </a:lnTo>
                  <a:lnTo>
                    <a:pt x="54" y="101"/>
                  </a:lnTo>
                  <a:lnTo>
                    <a:pt x="48" y="100"/>
                  </a:lnTo>
                  <a:lnTo>
                    <a:pt x="44" y="98"/>
                  </a:lnTo>
                  <a:lnTo>
                    <a:pt x="43" y="97"/>
                  </a:lnTo>
                  <a:lnTo>
                    <a:pt x="42" y="95"/>
                  </a:lnTo>
                  <a:lnTo>
                    <a:pt x="42" y="13"/>
                  </a:lnTo>
                  <a:close/>
                </a:path>
              </a:pathLst>
            </a:custGeom>
            <a:solidFill>
              <a:srgbClr val="001C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25" name="Freeform 29"/>
            <p:cNvSpPr>
              <a:spLocks/>
            </p:cNvSpPr>
            <p:nvPr userDrawn="1"/>
          </p:nvSpPr>
          <p:spPr bwMode="auto">
            <a:xfrm>
              <a:off x="2570" y="4001"/>
              <a:ext cx="64" cy="49"/>
            </a:xfrm>
            <a:custGeom>
              <a:avLst/>
              <a:gdLst/>
              <a:ahLst/>
              <a:cxnLst>
                <a:cxn ang="0">
                  <a:pos x="202" y="1"/>
                </a:cxn>
                <a:cxn ang="0">
                  <a:pos x="200" y="0"/>
                </a:cxn>
                <a:cxn ang="0">
                  <a:pos x="197" y="1"/>
                </a:cxn>
                <a:cxn ang="0">
                  <a:pos x="122" y="163"/>
                </a:cxn>
                <a:cxn ang="0">
                  <a:pos x="43" y="1"/>
                </a:cxn>
                <a:cxn ang="0">
                  <a:pos x="40" y="0"/>
                </a:cxn>
                <a:cxn ang="0">
                  <a:pos x="38" y="4"/>
                </a:cxn>
                <a:cxn ang="0">
                  <a:pos x="19" y="176"/>
                </a:cxn>
                <a:cxn ang="0">
                  <a:pos x="18" y="183"/>
                </a:cxn>
                <a:cxn ang="0">
                  <a:pos x="15" y="188"/>
                </a:cxn>
                <a:cxn ang="0">
                  <a:pos x="13" y="189"/>
                </a:cxn>
                <a:cxn ang="0">
                  <a:pos x="6" y="191"/>
                </a:cxn>
                <a:cxn ang="0">
                  <a:pos x="1" y="191"/>
                </a:cxn>
                <a:cxn ang="0">
                  <a:pos x="0" y="193"/>
                </a:cxn>
                <a:cxn ang="0">
                  <a:pos x="4" y="195"/>
                </a:cxn>
                <a:cxn ang="0">
                  <a:pos x="35" y="194"/>
                </a:cxn>
                <a:cxn ang="0">
                  <a:pos x="52" y="194"/>
                </a:cxn>
                <a:cxn ang="0">
                  <a:pos x="53" y="192"/>
                </a:cxn>
                <a:cxn ang="0">
                  <a:pos x="51" y="191"/>
                </a:cxn>
                <a:cxn ang="0">
                  <a:pos x="42" y="190"/>
                </a:cxn>
                <a:cxn ang="0">
                  <a:pos x="37" y="187"/>
                </a:cxn>
                <a:cxn ang="0">
                  <a:pos x="35" y="182"/>
                </a:cxn>
                <a:cxn ang="0">
                  <a:pos x="46" y="51"/>
                </a:cxn>
                <a:cxn ang="0">
                  <a:pos x="63" y="88"/>
                </a:cxn>
                <a:cxn ang="0">
                  <a:pos x="109" y="182"/>
                </a:cxn>
                <a:cxn ang="0">
                  <a:pos x="116" y="194"/>
                </a:cxn>
                <a:cxn ang="0">
                  <a:pos x="119" y="194"/>
                </a:cxn>
                <a:cxn ang="0">
                  <a:pos x="125" y="181"/>
                </a:cxn>
                <a:cxn ang="0">
                  <a:pos x="188" y="49"/>
                </a:cxn>
                <a:cxn ang="0">
                  <a:pos x="200" y="186"/>
                </a:cxn>
                <a:cxn ang="0">
                  <a:pos x="199" y="189"/>
                </a:cxn>
                <a:cxn ang="0">
                  <a:pos x="197" y="191"/>
                </a:cxn>
                <a:cxn ang="0">
                  <a:pos x="201" y="193"/>
                </a:cxn>
                <a:cxn ang="0">
                  <a:pos x="214" y="194"/>
                </a:cxn>
                <a:cxn ang="0">
                  <a:pos x="247" y="195"/>
                </a:cxn>
                <a:cxn ang="0">
                  <a:pos x="252" y="193"/>
                </a:cxn>
                <a:cxn ang="0">
                  <a:pos x="252" y="191"/>
                </a:cxn>
                <a:cxn ang="0">
                  <a:pos x="244" y="191"/>
                </a:cxn>
                <a:cxn ang="0">
                  <a:pos x="234" y="189"/>
                </a:cxn>
                <a:cxn ang="0">
                  <a:pos x="227" y="184"/>
                </a:cxn>
                <a:cxn ang="0">
                  <a:pos x="223" y="178"/>
                </a:cxn>
                <a:cxn ang="0">
                  <a:pos x="221" y="170"/>
                </a:cxn>
                <a:cxn ang="0">
                  <a:pos x="203" y="7"/>
                </a:cxn>
              </a:cxnLst>
              <a:rect l="0" t="0" r="r" b="b"/>
              <a:pathLst>
                <a:path w="252" h="195">
                  <a:moveTo>
                    <a:pt x="203" y="7"/>
                  </a:moveTo>
                  <a:lnTo>
                    <a:pt x="202" y="1"/>
                  </a:lnTo>
                  <a:lnTo>
                    <a:pt x="201" y="0"/>
                  </a:lnTo>
                  <a:lnTo>
                    <a:pt x="200" y="0"/>
                  </a:lnTo>
                  <a:lnTo>
                    <a:pt x="198" y="0"/>
                  </a:lnTo>
                  <a:lnTo>
                    <a:pt x="197" y="1"/>
                  </a:lnTo>
                  <a:lnTo>
                    <a:pt x="196" y="4"/>
                  </a:lnTo>
                  <a:lnTo>
                    <a:pt x="122" y="163"/>
                  </a:lnTo>
                  <a:lnTo>
                    <a:pt x="45" y="4"/>
                  </a:lnTo>
                  <a:lnTo>
                    <a:pt x="43" y="1"/>
                  </a:lnTo>
                  <a:lnTo>
                    <a:pt x="41" y="0"/>
                  </a:lnTo>
                  <a:lnTo>
                    <a:pt x="40" y="0"/>
                  </a:lnTo>
                  <a:lnTo>
                    <a:pt x="39" y="1"/>
                  </a:lnTo>
                  <a:lnTo>
                    <a:pt x="38" y="4"/>
                  </a:lnTo>
                  <a:lnTo>
                    <a:pt x="20" y="169"/>
                  </a:lnTo>
                  <a:lnTo>
                    <a:pt x="19" y="176"/>
                  </a:lnTo>
                  <a:lnTo>
                    <a:pt x="19" y="180"/>
                  </a:lnTo>
                  <a:lnTo>
                    <a:pt x="18" y="183"/>
                  </a:lnTo>
                  <a:lnTo>
                    <a:pt x="17" y="186"/>
                  </a:lnTo>
                  <a:lnTo>
                    <a:pt x="15" y="188"/>
                  </a:lnTo>
                  <a:lnTo>
                    <a:pt x="14" y="189"/>
                  </a:lnTo>
                  <a:lnTo>
                    <a:pt x="13" y="189"/>
                  </a:lnTo>
                  <a:lnTo>
                    <a:pt x="10" y="190"/>
                  </a:lnTo>
                  <a:lnTo>
                    <a:pt x="6" y="191"/>
                  </a:lnTo>
                  <a:lnTo>
                    <a:pt x="3" y="191"/>
                  </a:lnTo>
                  <a:lnTo>
                    <a:pt x="1" y="191"/>
                  </a:lnTo>
                  <a:lnTo>
                    <a:pt x="0" y="192"/>
                  </a:lnTo>
                  <a:lnTo>
                    <a:pt x="0" y="193"/>
                  </a:lnTo>
                  <a:lnTo>
                    <a:pt x="1" y="194"/>
                  </a:lnTo>
                  <a:lnTo>
                    <a:pt x="4" y="195"/>
                  </a:lnTo>
                  <a:lnTo>
                    <a:pt x="26" y="194"/>
                  </a:lnTo>
                  <a:lnTo>
                    <a:pt x="35" y="194"/>
                  </a:lnTo>
                  <a:lnTo>
                    <a:pt x="49" y="195"/>
                  </a:lnTo>
                  <a:lnTo>
                    <a:pt x="52" y="194"/>
                  </a:lnTo>
                  <a:lnTo>
                    <a:pt x="53" y="193"/>
                  </a:lnTo>
                  <a:lnTo>
                    <a:pt x="53" y="192"/>
                  </a:lnTo>
                  <a:lnTo>
                    <a:pt x="53" y="191"/>
                  </a:lnTo>
                  <a:lnTo>
                    <a:pt x="51" y="191"/>
                  </a:lnTo>
                  <a:lnTo>
                    <a:pt x="48" y="191"/>
                  </a:lnTo>
                  <a:lnTo>
                    <a:pt x="42" y="190"/>
                  </a:lnTo>
                  <a:lnTo>
                    <a:pt x="39" y="189"/>
                  </a:lnTo>
                  <a:lnTo>
                    <a:pt x="37" y="187"/>
                  </a:lnTo>
                  <a:lnTo>
                    <a:pt x="36" y="185"/>
                  </a:lnTo>
                  <a:lnTo>
                    <a:pt x="35" y="182"/>
                  </a:lnTo>
                  <a:lnTo>
                    <a:pt x="36" y="169"/>
                  </a:lnTo>
                  <a:lnTo>
                    <a:pt x="46" y="51"/>
                  </a:lnTo>
                  <a:lnTo>
                    <a:pt x="47" y="51"/>
                  </a:lnTo>
                  <a:lnTo>
                    <a:pt x="63" y="88"/>
                  </a:lnTo>
                  <a:lnTo>
                    <a:pt x="80" y="124"/>
                  </a:lnTo>
                  <a:lnTo>
                    <a:pt x="109" y="182"/>
                  </a:lnTo>
                  <a:lnTo>
                    <a:pt x="114" y="192"/>
                  </a:lnTo>
                  <a:lnTo>
                    <a:pt x="116" y="194"/>
                  </a:lnTo>
                  <a:lnTo>
                    <a:pt x="117" y="194"/>
                  </a:lnTo>
                  <a:lnTo>
                    <a:pt x="119" y="194"/>
                  </a:lnTo>
                  <a:lnTo>
                    <a:pt x="120" y="192"/>
                  </a:lnTo>
                  <a:lnTo>
                    <a:pt x="125" y="181"/>
                  </a:lnTo>
                  <a:lnTo>
                    <a:pt x="187" y="49"/>
                  </a:lnTo>
                  <a:lnTo>
                    <a:pt x="188" y="49"/>
                  </a:lnTo>
                  <a:lnTo>
                    <a:pt x="200" y="180"/>
                  </a:lnTo>
                  <a:lnTo>
                    <a:pt x="200" y="186"/>
                  </a:lnTo>
                  <a:lnTo>
                    <a:pt x="200" y="188"/>
                  </a:lnTo>
                  <a:lnTo>
                    <a:pt x="199" y="189"/>
                  </a:lnTo>
                  <a:lnTo>
                    <a:pt x="198" y="189"/>
                  </a:lnTo>
                  <a:lnTo>
                    <a:pt x="197" y="191"/>
                  </a:lnTo>
                  <a:lnTo>
                    <a:pt x="198" y="192"/>
                  </a:lnTo>
                  <a:lnTo>
                    <a:pt x="201" y="193"/>
                  </a:lnTo>
                  <a:lnTo>
                    <a:pt x="204" y="193"/>
                  </a:lnTo>
                  <a:lnTo>
                    <a:pt x="214" y="194"/>
                  </a:lnTo>
                  <a:lnTo>
                    <a:pt x="227" y="194"/>
                  </a:lnTo>
                  <a:lnTo>
                    <a:pt x="247" y="195"/>
                  </a:lnTo>
                  <a:lnTo>
                    <a:pt x="251" y="194"/>
                  </a:lnTo>
                  <a:lnTo>
                    <a:pt x="252" y="193"/>
                  </a:lnTo>
                  <a:lnTo>
                    <a:pt x="252" y="192"/>
                  </a:lnTo>
                  <a:lnTo>
                    <a:pt x="252" y="191"/>
                  </a:lnTo>
                  <a:lnTo>
                    <a:pt x="250" y="191"/>
                  </a:lnTo>
                  <a:lnTo>
                    <a:pt x="244" y="191"/>
                  </a:lnTo>
                  <a:lnTo>
                    <a:pt x="239" y="190"/>
                  </a:lnTo>
                  <a:lnTo>
                    <a:pt x="234" y="189"/>
                  </a:lnTo>
                  <a:lnTo>
                    <a:pt x="229" y="187"/>
                  </a:lnTo>
                  <a:lnTo>
                    <a:pt x="227" y="184"/>
                  </a:lnTo>
                  <a:lnTo>
                    <a:pt x="224" y="181"/>
                  </a:lnTo>
                  <a:lnTo>
                    <a:pt x="223" y="178"/>
                  </a:lnTo>
                  <a:lnTo>
                    <a:pt x="221" y="174"/>
                  </a:lnTo>
                  <a:lnTo>
                    <a:pt x="221" y="170"/>
                  </a:lnTo>
                  <a:lnTo>
                    <a:pt x="220" y="162"/>
                  </a:lnTo>
                  <a:lnTo>
                    <a:pt x="203" y="7"/>
                  </a:lnTo>
                  <a:close/>
                </a:path>
              </a:pathLst>
            </a:custGeom>
            <a:solidFill>
              <a:srgbClr val="001C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26" name="Freeform 30"/>
            <p:cNvSpPr>
              <a:spLocks noEditPoints="1"/>
            </p:cNvSpPr>
            <p:nvPr userDrawn="1"/>
          </p:nvSpPr>
          <p:spPr bwMode="auto">
            <a:xfrm>
              <a:off x="2641" y="3989"/>
              <a:ext cx="49" cy="61"/>
            </a:xfrm>
            <a:custGeom>
              <a:avLst/>
              <a:gdLst/>
              <a:ahLst/>
              <a:cxnLst>
                <a:cxn ang="0">
                  <a:pos x="126" y="0"/>
                </a:cxn>
                <a:cxn ang="0">
                  <a:pos x="123" y="1"/>
                </a:cxn>
                <a:cxn ang="0">
                  <a:pos x="104" y="12"/>
                </a:cxn>
                <a:cxn ang="0">
                  <a:pos x="84" y="24"/>
                </a:cxn>
                <a:cxn ang="0">
                  <a:pos x="82" y="26"/>
                </a:cxn>
                <a:cxn ang="0">
                  <a:pos x="83" y="28"/>
                </a:cxn>
                <a:cxn ang="0">
                  <a:pos x="105" y="21"/>
                </a:cxn>
                <a:cxn ang="0">
                  <a:pos x="125" y="16"/>
                </a:cxn>
                <a:cxn ang="0">
                  <a:pos x="133" y="16"/>
                </a:cxn>
                <a:cxn ang="0">
                  <a:pos x="134" y="15"/>
                </a:cxn>
                <a:cxn ang="0">
                  <a:pos x="130" y="7"/>
                </a:cxn>
                <a:cxn ang="0">
                  <a:pos x="31" y="211"/>
                </a:cxn>
                <a:cxn ang="0">
                  <a:pos x="25" y="223"/>
                </a:cxn>
                <a:cxn ang="0">
                  <a:pos x="21" y="230"/>
                </a:cxn>
                <a:cxn ang="0">
                  <a:pos x="14" y="234"/>
                </a:cxn>
                <a:cxn ang="0">
                  <a:pos x="3" y="235"/>
                </a:cxn>
                <a:cxn ang="0">
                  <a:pos x="1" y="236"/>
                </a:cxn>
                <a:cxn ang="0">
                  <a:pos x="1" y="237"/>
                </a:cxn>
                <a:cxn ang="0">
                  <a:pos x="5" y="239"/>
                </a:cxn>
                <a:cxn ang="0">
                  <a:pos x="34" y="238"/>
                </a:cxn>
                <a:cxn ang="0">
                  <a:pos x="56" y="238"/>
                </a:cxn>
                <a:cxn ang="0">
                  <a:pos x="56" y="235"/>
                </a:cxn>
                <a:cxn ang="0">
                  <a:pos x="52" y="235"/>
                </a:cxn>
                <a:cxn ang="0">
                  <a:pos x="46" y="233"/>
                </a:cxn>
                <a:cxn ang="0">
                  <a:pos x="43" y="231"/>
                </a:cxn>
                <a:cxn ang="0">
                  <a:pos x="42" y="228"/>
                </a:cxn>
                <a:cxn ang="0">
                  <a:pos x="43" y="220"/>
                </a:cxn>
                <a:cxn ang="0">
                  <a:pos x="61" y="166"/>
                </a:cxn>
                <a:cxn ang="0">
                  <a:pos x="64" y="164"/>
                </a:cxn>
                <a:cxn ang="0">
                  <a:pos x="119" y="165"/>
                </a:cxn>
                <a:cxn ang="0">
                  <a:pos x="143" y="228"/>
                </a:cxn>
                <a:cxn ang="0">
                  <a:pos x="144" y="230"/>
                </a:cxn>
                <a:cxn ang="0">
                  <a:pos x="143" y="234"/>
                </a:cxn>
                <a:cxn ang="0">
                  <a:pos x="141" y="235"/>
                </a:cxn>
                <a:cxn ang="0">
                  <a:pos x="141" y="237"/>
                </a:cxn>
                <a:cxn ang="0">
                  <a:pos x="148" y="238"/>
                </a:cxn>
                <a:cxn ang="0">
                  <a:pos x="187" y="239"/>
                </a:cxn>
                <a:cxn ang="0">
                  <a:pos x="192" y="237"/>
                </a:cxn>
                <a:cxn ang="0">
                  <a:pos x="191" y="235"/>
                </a:cxn>
                <a:cxn ang="0">
                  <a:pos x="185" y="235"/>
                </a:cxn>
                <a:cxn ang="0">
                  <a:pos x="180" y="234"/>
                </a:cxn>
                <a:cxn ang="0">
                  <a:pos x="173" y="230"/>
                </a:cxn>
                <a:cxn ang="0">
                  <a:pos x="167" y="224"/>
                </a:cxn>
                <a:cxn ang="0">
                  <a:pos x="161" y="213"/>
                </a:cxn>
                <a:cxn ang="0">
                  <a:pos x="143" y="167"/>
                </a:cxn>
                <a:cxn ang="0">
                  <a:pos x="99" y="53"/>
                </a:cxn>
                <a:cxn ang="0">
                  <a:pos x="95" y="44"/>
                </a:cxn>
                <a:cxn ang="0">
                  <a:pos x="93" y="44"/>
                </a:cxn>
                <a:cxn ang="0">
                  <a:pos x="88" y="54"/>
                </a:cxn>
                <a:cxn ang="0">
                  <a:pos x="66" y="154"/>
                </a:cxn>
                <a:cxn ang="0">
                  <a:pos x="66" y="153"/>
                </a:cxn>
                <a:cxn ang="0">
                  <a:pos x="89" y="82"/>
                </a:cxn>
                <a:cxn ang="0">
                  <a:pos x="91" y="82"/>
                </a:cxn>
                <a:cxn ang="0">
                  <a:pos x="115" y="153"/>
                </a:cxn>
                <a:cxn ang="0">
                  <a:pos x="114" y="154"/>
                </a:cxn>
              </a:cxnLst>
              <a:rect l="0" t="0" r="r" b="b"/>
              <a:pathLst>
                <a:path w="192" h="239">
                  <a:moveTo>
                    <a:pt x="127" y="2"/>
                  </a:moveTo>
                  <a:lnTo>
                    <a:pt x="126" y="0"/>
                  </a:lnTo>
                  <a:lnTo>
                    <a:pt x="125" y="0"/>
                  </a:lnTo>
                  <a:lnTo>
                    <a:pt x="123" y="1"/>
                  </a:lnTo>
                  <a:lnTo>
                    <a:pt x="118" y="3"/>
                  </a:lnTo>
                  <a:lnTo>
                    <a:pt x="104" y="12"/>
                  </a:lnTo>
                  <a:lnTo>
                    <a:pt x="93" y="19"/>
                  </a:lnTo>
                  <a:lnTo>
                    <a:pt x="84" y="24"/>
                  </a:lnTo>
                  <a:lnTo>
                    <a:pt x="82" y="25"/>
                  </a:lnTo>
                  <a:lnTo>
                    <a:pt x="82" y="26"/>
                  </a:lnTo>
                  <a:lnTo>
                    <a:pt x="82" y="28"/>
                  </a:lnTo>
                  <a:lnTo>
                    <a:pt x="83" y="28"/>
                  </a:lnTo>
                  <a:lnTo>
                    <a:pt x="87" y="27"/>
                  </a:lnTo>
                  <a:lnTo>
                    <a:pt x="105" y="21"/>
                  </a:lnTo>
                  <a:lnTo>
                    <a:pt x="115" y="18"/>
                  </a:lnTo>
                  <a:lnTo>
                    <a:pt x="125" y="16"/>
                  </a:lnTo>
                  <a:lnTo>
                    <a:pt x="130" y="16"/>
                  </a:lnTo>
                  <a:lnTo>
                    <a:pt x="133" y="16"/>
                  </a:lnTo>
                  <a:lnTo>
                    <a:pt x="134" y="16"/>
                  </a:lnTo>
                  <a:lnTo>
                    <a:pt x="134" y="15"/>
                  </a:lnTo>
                  <a:lnTo>
                    <a:pt x="134" y="13"/>
                  </a:lnTo>
                  <a:lnTo>
                    <a:pt x="130" y="7"/>
                  </a:lnTo>
                  <a:lnTo>
                    <a:pt x="127" y="2"/>
                  </a:lnTo>
                  <a:close/>
                  <a:moveTo>
                    <a:pt x="31" y="211"/>
                  </a:moveTo>
                  <a:lnTo>
                    <a:pt x="28" y="220"/>
                  </a:lnTo>
                  <a:lnTo>
                    <a:pt x="25" y="223"/>
                  </a:lnTo>
                  <a:lnTo>
                    <a:pt x="23" y="227"/>
                  </a:lnTo>
                  <a:lnTo>
                    <a:pt x="21" y="230"/>
                  </a:lnTo>
                  <a:lnTo>
                    <a:pt x="18" y="232"/>
                  </a:lnTo>
                  <a:lnTo>
                    <a:pt x="14" y="234"/>
                  </a:lnTo>
                  <a:lnTo>
                    <a:pt x="10" y="235"/>
                  </a:lnTo>
                  <a:lnTo>
                    <a:pt x="3" y="235"/>
                  </a:lnTo>
                  <a:lnTo>
                    <a:pt x="1" y="235"/>
                  </a:lnTo>
                  <a:lnTo>
                    <a:pt x="1" y="236"/>
                  </a:lnTo>
                  <a:lnTo>
                    <a:pt x="0" y="237"/>
                  </a:lnTo>
                  <a:lnTo>
                    <a:pt x="1" y="237"/>
                  </a:lnTo>
                  <a:lnTo>
                    <a:pt x="2" y="238"/>
                  </a:lnTo>
                  <a:lnTo>
                    <a:pt x="5" y="239"/>
                  </a:lnTo>
                  <a:lnTo>
                    <a:pt x="23" y="238"/>
                  </a:lnTo>
                  <a:lnTo>
                    <a:pt x="34" y="238"/>
                  </a:lnTo>
                  <a:lnTo>
                    <a:pt x="53" y="239"/>
                  </a:lnTo>
                  <a:lnTo>
                    <a:pt x="56" y="238"/>
                  </a:lnTo>
                  <a:lnTo>
                    <a:pt x="57" y="237"/>
                  </a:lnTo>
                  <a:lnTo>
                    <a:pt x="56" y="235"/>
                  </a:lnTo>
                  <a:lnTo>
                    <a:pt x="55" y="235"/>
                  </a:lnTo>
                  <a:lnTo>
                    <a:pt x="52" y="235"/>
                  </a:lnTo>
                  <a:lnTo>
                    <a:pt x="49" y="235"/>
                  </a:lnTo>
                  <a:lnTo>
                    <a:pt x="46" y="233"/>
                  </a:lnTo>
                  <a:lnTo>
                    <a:pt x="44" y="232"/>
                  </a:lnTo>
                  <a:lnTo>
                    <a:pt x="43" y="231"/>
                  </a:lnTo>
                  <a:lnTo>
                    <a:pt x="43" y="229"/>
                  </a:lnTo>
                  <a:lnTo>
                    <a:pt x="42" y="228"/>
                  </a:lnTo>
                  <a:lnTo>
                    <a:pt x="43" y="224"/>
                  </a:lnTo>
                  <a:lnTo>
                    <a:pt x="43" y="220"/>
                  </a:lnTo>
                  <a:lnTo>
                    <a:pt x="46" y="211"/>
                  </a:lnTo>
                  <a:lnTo>
                    <a:pt x="61" y="166"/>
                  </a:lnTo>
                  <a:lnTo>
                    <a:pt x="62" y="165"/>
                  </a:lnTo>
                  <a:lnTo>
                    <a:pt x="64" y="164"/>
                  </a:lnTo>
                  <a:lnTo>
                    <a:pt x="118" y="164"/>
                  </a:lnTo>
                  <a:lnTo>
                    <a:pt x="119" y="165"/>
                  </a:lnTo>
                  <a:lnTo>
                    <a:pt x="120" y="166"/>
                  </a:lnTo>
                  <a:lnTo>
                    <a:pt x="143" y="228"/>
                  </a:lnTo>
                  <a:lnTo>
                    <a:pt x="144" y="229"/>
                  </a:lnTo>
                  <a:lnTo>
                    <a:pt x="144" y="230"/>
                  </a:lnTo>
                  <a:lnTo>
                    <a:pt x="144" y="232"/>
                  </a:lnTo>
                  <a:lnTo>
                    <a:pt x="143" y="234"/>
                  </a:lnTo>
                  <a:lnTo>
                    <a:pt x="142" y="235"/>
                  </a:lnTo>
                  <a:lnTo>
                    <a:pt x="141" y="235"/>
                  </a:lnTo>
                  <a:lnTo>
                    <a:pt x="140" y="236"/>
                  </a:lnTo>
                  <a:lnTo>
                    <a:pt x="141" y="237"/>
                  </a:lnTo>
                  <a:lnTo>
                    <a:pt x="142" y="238"/>
                  </a:lnTo>
                  <a:lnTo>
                    <a:pt x="148" y="238"/>
                  </a:lnTo>
                  <a:lnTo>
                    <a:pt x="172" y="238"/>
                  </a:lnTo>
                  <a:lnTo>
                    <a:pt x="187" y="239"/>
                  </a:lnTo>
                  <a:lnTo>
                    <a:pt x="191" y="238"/>
                  </a:lnTo>
                  <a:lnTo>
                    <a:pt x="192" y="237"/>
                  </a:lnTo>
                  <a:lnTo>
                    <a:pt x="192" y="236"/>
                  </a:lnTo>
                  <a:lnTo>
                    <a:pt x="191" y="235"/>
                  </a:lnTo>
                  <a:lnTo>
                    <a:pt x="190" y="235"/>
                  </a:lnTo>
                  <a:lnTo>
                    <a:pt x="185" y="235"/>
                  </a:lnTo>
                  <a:lnTo>
                    <a:pt x="182" y="234"/>
                  </a:lnTo>
                  <a:lnTo>
                    <a:pt x="180" y="234"/>
                  </a:lnTo>
                  <a:lnTo>
                    <a:pt x="175" y="232"/>
                  </a:lnTo>
                  <a:lnTo>
                    <a:pt x="173" y="230"/>
                  </a:lnTo>
                  <a:lnTo>
                    <a:pt x="170" y="227"/>
                  </a:lnTo>
                  <a:lnTo>
                    <a:pt x="167" y="224"/>
                  </a:lnTo>
                  <a:lnTo>
                    <a:pt x="164" y="219"/>
                  </a:lnTo>
                  <a:lnTo>
                    <a:pt x="161" y="213"/>
                  </a:lnTo>
                  <a:lnTo>
                    <a:pt x="158" y="206"/>
                  </a:lnTo>
                  <a:lnTo>
                    <a:pt x="143" y="167"/>
                  </a:lnTo>
                  <a:lnTo>
                    <a:pt x="124" y="118"/>
                  </a:lnTo>
                  <a:lnTo>
                    <a:pt x="99" y="53"/>
                  </a:lnTo>
                  <a:lnTo>
                    <a:pt x="96" y="45"/>
                  </a:lnTo>
                  <a:lnTo>
                    <a:pt x="95" y="44"/>
                  </a:lnTo>
                  <a:lnTo>
                    <a:pt x="94" y="44"/>
                  </a:lnTo>
                  <a:lnTo>
                    <a:pt x="93" y="44"/>
                  </a:lnTo>
                  <a:lnTo>
                    <a:pt x="92" y="46"/>
                  </a:lnTo>
                  <a:lnTo>
                    <a:pt x="88" y="54"/>
                  </a:lnTo>
                  <a:lnTo>
                    <a:pt x="31" y="211"/>
                  </a:lnTo>
                  <a:close/>
                  <a:moveTo>
                    <a:pt x="66" y="154"/>
                  </a:moveTo>
                  <a:lnTo>
                    <a:pt x="65" y="154"/>
                  </a:lnTo>
                  <a:lnTo>
                    <a:pt x="66" y="153"/>
                  </a:lnTo>
                  <a:lnTo>
                    <a:pt x="88" y="85"/>
                  </a:lnTo>
                  <a:lnTo>
                    <a:pt x="89" y="82"/>
                  </a:lnTo>
                  <a:lnTo>
                    <a:pt x="90" y="82"/>
                  </a:lnTo>
                  <a:lnTo>
                    <a:pt x="91" y="82"/>
                  </a:lnTo>
                  <a:lnTo>
                    <a:pt x="91" y="85"/>
                  </a:lnTo>
                  <a:lnTo>
                    <a:pt x="115" y="153"/>
                  </a:lnTo>
                  <a:lnTo>
                    <a:pt x="115" y="154"/>
                  </a:lnTo>
                  <a:lnTo>
                    <a:pt x="114" y="154"/>
                  </a:lnTo>
                  <a:lnTo>
                    <a:pt x="66" y="154"/>
                  </a:lnTo>
                  <a:close/>
                </a:path>
              </a:pathLst>
            </a:custGeom>
            <a:solidFill>
              <a:srgbClr val="001C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27" name="Freeform 31"/>
            <p:cNvSpPr>
              <a:spLocks/>
            </p:cNvSpPr>
            <p:nvPr userDrawn="1"/>
          </p:nvSpPr>
          <p:spPr bwMode="auto">
            <a:xfrm>
              <a:off x="2703" y="4001"/>
              <a:ext cx="32" cy="49"/>
            </a:xfrm>
            <a:custGeom>
              <a:avLst/>
              <a:gdLst/>
              <a:ahLst/>
              <a:cxnLst>
                <a:cxn ang="0">
                  <a:pos x="43" y="34"/>
                </a:cxn>
                <a:cxn ang="0">
                  <a:pos x="44" y="16"/>
                </a:cxn>
                <a:cxn ang="0">
                  <a:pos x="45" y="11"/>
                </a:cxn>
                <a:cxn ang="0">
                  <a:pos x="47" y="7"/>
                </a:cxn>
                <a:cxn ang="0">
                  <a:pos x="51" y="5"/>
                </a:cxn>
                <a:cxn ang="0">
                  <a:pos x="61" y="4"/>
                </a:cxn>
                <a:cxn ang="0">
                  <a:pos x="63" y="3"/>
                </a:cxn>
                <a:cxn ang="0">
                  <a:pos x="63" y="1"/>
                </a:cxn>
                <a:cxn ang="0">
                  <a:pos x="59" y="0"/>
                </a:cxn>
                <a:cxn ang="0">
                  <a:pos x="22" y="1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6" y="4"/>
                </a:cxn>
                <a:cxn ang="0">
                  <a:pos x="13" y="5"/>
                </a:cxn>
                <a:cxn ang="0">
                  <a:pos x="19" y="9"/>
                </a:cxn>
                <a:cxn ang="0">
                  <a:pos x="21" y="16"/>
                </a:cxn>
                <a:cxn ang="0">
                  <a:pos x="22" y="34"/>
                </a:cxn>
                <a:cxn ang="0">
                  <a:pos x="22" y="119"/>
                </a:cxn>
                <a:cxn ang="0">
                  <a:pos x="21" y="164"/>
                </a:cxn>
                <a:cxn ang="0">
                  <a:pos x="20" y="178"/>
                </a:cxn>
                <a:cxn ang="0">
                  <a:pos x="16" y="185"/>
                </a:cxn>
                <a:cxn ang="0">
                  <a:pos x="13" y="187"/>
                </a:cxn>
                <a:cxn ang="0">
                  <a:pos x="6" y="188"/>
                </a:cxn>
                <a:cxn ang="0">
                  <a:pos x="4" y="190"/>
                </a:cxn>
                <a:cxn ang="0">
                  <a:pos x="8" y="192"/>
                </a:cxn>
                <a:cxn ang="0">
                  <a:pos x="58" y="192"/>
                </a:cxn>
                <a:cxn ang="0">
                  <a:pos x="100" y="192"/>
                </a:cxn>
                <a:cxn ang="0">
                  <a:pos x="112" y="191"/>
                </a:cxn>
                <a:cxn ang="0">
                  <a:pos x="114" y="189"/>
                </a:cxn>
                <a:cxn ang="0">
                  <a:pos x="117" y="179"/>
                </a:cxn>
                <a:cxn ang="0">
                  <a:pos x="119" y="160"/>
                </a:cxn>
                <a:cxn ang="0">
                  <a:pos x="118" y="157"/>
                </a:cxn>
                <a:cxn ang="0">
                  <a:pos x="116" y="157"/>
                </a:cxn>
                <a:cxn ang="0">
                  <a:pos x="113" y="168"/>
                </a:cxn>
                <a:cxn ang="0">
                  <a:pos x="109" y="175"/>
                </a:cxn>
                <a:cxn ang="0">
                  <a:pos x="104" y="179"/>
                </a:cxn>
                <a:cxn ang="0">
                  <a:pos x="96" y="181"/>
                </a:cxn>
                <a:cxn ang="0">
                  <a:pos x="78" y="182"/>
                </a:cxn>
                <a:cxn ang="0">
                  <a:pos x="58" y="181"/>
                </a:cxn>
                <a:cxn ang="0">
                  <a:pos x="48" y="177"/>
                </a:cxn>
                <a:cxn ang="0">
                  <a:pos x="46" y="171"/>
                </a:cxn>
                <a:cxn ang="0">
                  <a:pos x="44" y="160"/>
                </a:cxn>
                <a:cxn ang="0">
                  <a:pos x="43" y="143"/>
                </a:cxn>
                <a:cxn ang="0">
                  <a:pos x="43" y="73"/>
                </a:cxn>
              </a:cxnLst>
              <a:rect l="0" t="0" r="r" b="b"/>
              <a:pathLst>
                <a:path w="119" h="192">
                  <a:moveTo>
                    <a:pt x="43" y="73"/>
                  </a:moveTo>
                  <a:lnTo>
                    <a:pt x="43" y="34"/>
                  </a:lnTo>
                  <a:lnTo>
                    <a:pt x="43" y="19"/>
                  </a:lnTo>
                  <a:lnTo>
                    <a:pt x="44" y="16"/>
                  </a:lnTo>
                  <a:lnTo>
                    <a:pt x="44" y="13"/>
                  </a:lnTo>
                  <a:lnTo>
                    <a:pt x="45" y="11"/>
                  </a:lnTo>
                  <a:lnTo>
                    <a:pt x="46" y="9"/>
                  </a:lnTo>
                  <a:lnTo>
                    <a:pt x="47" y="7"/>
                  </a:lnTo>
                  <a:lnTo>
                    <a:pt x="49" y="6"/>
                  </a:lnTo>
                  <a:lnTo>
                    <a:pt x="51" y="5"/>
                  </a:lnTo>
                  <a:lnTo>
                    <a:pt x="53" y="5"/>
                  </a:lnTo>
                  <a:lnTo>
                    <a:pt x="61" y="4"/>
                  </a:lnTo>
                  <a:lnTo>
                    <a:pt x="63" y="4"/>
                  </a:lnTo>
                  <a:lnTo>
                    <a:pt x="63" y="3"/>
                  </a:lnTo>
                  <a:lnTo>
                    <a:pt x="63" y="2"/>
                  </a:lnTo>
                  <a:lnTo>
                    <a:pt x="63" y="1"/>
                  </a:lnTo>
                  <a:lnTo>
                    <a:pt x="62" y="1"/>
                  </a:lnTo>
                  <a:lnTo>
                    <a:pt x="59" y="0"/>
                  </a:lnTo>
                  <a:lnTo>
                    <a:pt x="32" y="1"/>
                  </a:lnTo>
                  <a:lnTo>
                    <a:pt x="22" y="1"/>
                  </a:lnTo>
                  <a:lnTo>
                    <a:pt x="4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2" y="4"/>
                  </a:lnTo>
                  <a:lnTo>
                    <a:pt x="6" y="4"/>
                  </a:lnTo>
                  <a:lnTo>
                    <a:pt x="10" y="5"/>
                  </a:lnTo>
                  <a:lnTo>
                    <a:pt x="13" y="5"/>
                  </a:lnTo>
                  <a:lnTo>
                    <a:pt x="15" y="6"/>
                  </a:lnTo>
                  <a:lnTo>
                    <a:pt x="19" y="9"/>
                  </a:lnTo>
                  <a:lnTo>
                    <a:pt x="20" y="13"/>
                  </a:lnTo>
                  <a:lnTo>
                    <a:pt x="21" y="16"/>
                  </a:lnTo>
                  <a:lnTo>
                    <a:pt x="21" y="19"/>
                  </a:lnTo>
                  <a:lnTo>
                    <a:pt x="22" y="34"/>
                  </a:lnTo>
                  <a:lnTo>
                    <a:pt x="22" y="73"/>
                  </a:lnTo>
                  <a:lnTo>
                    <a:pt x="22" y="119"/>
                  </a:lnTo>
                  <a:lnTo>
                    <a:pt x="21" y="151"/>
                  </a:lnTo>
                  <a:lnTo>
                    <a:pt x="21" y="164"/>
                  </a:lnTo>
                  <a:lnTo>
                    <a:pt x="20" y="173"/>
                  </a:lnTo>
                  <a:lnTo>
                    <a:pt x="20" y="178"/>
                  </a:lnTo>
                  <a:lnTo>
                    <a:pt x="18" y="182"/>
                  </a:lnTo>
                  <a:lnTo>
                    <a:pt x="16" y="185"/>
                  </a:lnTo>
                  <a:lnTo>
                    <a:pt x="15" y="186"/>
                  </a:lnTo>
                  <a:lnTo>
                    <a:pt x="13" y="187"/>
                  </a:lnTo>
                  <a:lnTo>
                    <a:pt x="9" y="188"/>
                  </a:lnTo>
                  <a:lnTo>
                    <a:pt x="6" y="188"/>
                  </a:lnTo>
                  <a:lnTo>
                    <a:pt x="4" y="189"/>
                  </a:lnTo>
                  <a:lnTo>
                    <a:pt x="4" y="190"/>
                  </a:lnTo>
                  <a:lnTo>
                    <a:pt x="5" y="191"/>
                  </a:lnTo>
                  <a:lnTo>
                    <a:pt x="8" y="192"/>
                  </a:lnTo>
                  <a:lnTo>
                    <a:pt x="32" y="191"/>
                  </a:lnTo>
                  <a:lnTo>
                    <a:pt x="58" y="192"/>
                  </a:lnTo>
                  <a:lnTo>
                    <a:pt x="76" y="192"/>
                  </a:lnTo>
                  <a:lnTo>
                    <a:pt x="100" y="192"/>
                  </a:lnTo>
                  <a:lnTo>
                    <a:pt x="107" y="192"/>
                  </a:lnTo>
                  <a:lnTo>
                    <a:pt x="112" y="191"/>
                  </a:lnTo>
                  <a:lnTo>
                    <a:pt x="113" y="190"/>
                  </a:lnTo>
                  <a:lnTo>
                    <a:pt x="114" y="189"/>
                  </a:lnTo>
                  <a:lnTo>
                    <a:pt x="115" y="186"/>
                  </a:lnTo>
                  <a:lnTo>
                    <a:pt x="117" y="179"/>
                  </a:lnTo>
                  <a:lnTo>
                    <a:pt x="118" y="171"/>
                  </a:lnTo>
                  <a:lnTo>
                    <a:pt x="119" y="160"/>
                  </a:lnTo>
                  <a:lnTo>
                    <a:pt x="119" y="157"/>
                  </a:lnTo>
                  <a:lnTo>
                    <a:pt x="118" y="157"/>
                  </a:lnTo>
                  <a:lnTo>
                    <a:pt x="117" y="157"/>
                  </a:lnTo>
                  <a:lnTo>
                    <a:pt x="116" y="157"/>
                  </a:lnTo>
                  <a:lnTo>
                    <a:pt x="115" y="160"/>
                  </a:lnTo>
                  <a:lnTo>
                    <a:pt x="113" y="168"/>
                  </a:lnTo>
                  <a:lnTo>
                    <a:pt x="111" y="172"/>
                  </a:lnTo>
                  <a:lnTo>
                    <a:pt x="109" y="175"/>
                  </a:lnTo>
                  <a:lnTo>
                    <a:pt x="106" y="177"/>
                  </a:lnTo>
                  <a:lnTo>
                    <a:pt x="104" y="179"/>
                  </a:lnTo>
                  <a:lnTo>
                    <a:pt x="100" y="181"/>
                  </a:lnTo>
                  <a:lnTo>
                    <a:pt x="96" y="181"/>
                  </a:lnTo>
                  <a:lnTo>
                    <a:pt x="88" y="182"/>
                  </a:lnTo>
                  <a:lnTo>
                    <a:pt x="78" y="182"/>
                  </a:lnTo>
                  <a:lnTo>
                    <a:pt x="66" y="182"/>
                  </a:lnTo>
                  <a:lnTo>
                    <a:pt x="58" y="181"/>
                  </a:lnTo>
                  <a:lnTo>
                    <a:pt x="52" y="179"/>
                  </a:lnTo>
                  <a:lnTo>
                    <a:pt x="48" y="177"/>
                  </a:lnTo>
                  <a:lnTo>
                    <a:pt x="47" y="174"/>
                  </a:lnTo>
                  <a:lnTo>
                    <a:pt x="46" y="171"/>
                  </a:lnTo>
                  <a:lnTo>
                    <a:pt x="45" y="166"/>
                  </a:lnTo>
                  <a:lnTo>
                    <a:pt x="44" y="160"/>
                  </a:lnTo>
                  <a:lnTo>
                    <a:pt x="43" y="152"/>
                  </a:lnTo>
                  <a:lnTo>
                    <a:pt x="43" y="143"/>
                  </a:lnTo>
                  <a:lnTo>
                    <a:pt x="43" y="119"/>
                  </a:lnTo>
                  <a:lnTo>
                    <a:pt x="43" y="73"/>
                  </a:lnTo>
                  <a:close/>
                </a:path>
              </a:pathLst>
            </a:custGeom>
            <a:solidFill>
              <a:srgbClr val="001C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28" name="Freeform 32"/>
            <p:cNvSpPr>
              <a:spLocks noEditPoints="1"/>
            </p:cNvSpPr>
            <p:nvPr userDrawn="1"/>
          </p:nvSpPr>
          <p:spPr bwMode="auto">
            <a:xfrm>
              <a:off x="2743" y="4001"/>
              <a:ext cx="49" cy="49"/>
            </a:xfrm>
            <a:custGeom>
              <a:avLst/>
              <a:gdLst/>
              <a:ahLst/>
              <a:cxnLst>
                <a:cxn ang="0">
                  <a:pos x="27" y="176"/>
                </a:cxn>
                <a:cxn ang="0">
                  <a:pos x="23" y="183"/>
                </a:cxn>
                <a:cxn ang="0">
                  <a:pos x="17" y="188"/>
                </a:cxn>
                <a:cxn ang="0">
                  <a:pos x="10" y="191"/>
                </a:cxn>
                <a:cxn ang="0">
                  <a:pos x="1" y="191"/>
                </a:cxn>
                <a:cxn ang="0">
                  <a:pos x="0" y="193"/>
                </a:cxn>
                <a:cxn ang="0">
                  <a:pos x="5" y="195"/>
                </a:cxn>
                <a:cxn ang="0">
                  <a:pos x="33" y="194"/>
                </a:cxn>
                <a:cxn ang="0">
                  <a:pos x="57" y="194"/>
                </a:cxn>
                <a:cxn ang="0">
                  <a:pos x="58" y="193"/>
                </a:cxn>
                <a:cxn ang="0">
                  <a:pos x="55" y="191"/>
                </a:cxn>
                <a:cxn ang="0">
                  <a:pos x="48" y="191"/>
                </a:cxn>
                <a:cxn ang="0">
                  <a:pos x="44" y="188"/>
                </a:cxn>
                <a:cxn ang="0">
                  <a:pos x="42" y="185"/>
                </a:cxn>
                <a:cxn ang="0">
                  <a:pos x="42" y="180"/>
                </a:cxn>
                <a:cxn ang="0">
                  <a:pos x="46" y="167"/>
                </a:cxn>
                <a:cxn ang="0">
                  <a:pos x="63" y="121"/>
                </a:cxn>
                <a:cxn ang="0">
                  <a:pos x="118" y="120"/>
                </a:cxn>
                <a:cxn ang="0">
                  <a:pos x="121" y="122"/>
                </a:cxn>
                <a:cxn ang="0">
                  <a:pos x="144" y="185"/>
                </a:cxn>
                <a:cxn ang="0">
                  <a:pos x="144" y="188"/>
                </a:cxn>
                <a:cxn ang="0">
                  <a:pos x="142" y="191"/>
                </a:cxn>
                <a:cxn ang="0">
                  <a:pos x="141" y="192"/>
                </a:cxn>
                <a:cxn ang="0">
                  <a:pos x="143" y="194"/>
                </a:cxn>
                <a:cxn ang="0">
                  <a:pos x="173" y="194"/>
                </a:cxn>
                <a:cxn ang="0">
                  <a:pos x="191" y="194"/>
                </a:cxn>
                <a:cxn ang="0">
                  <a:pos x="193" y="193"/>
                </a:cxn>
                <a:cxn ang="0">
                  <a:pos x="192" y="191"/>
                </a:cxn>
                <a:cxn ang="0">
                  <a:pos x="186" y="191"/>
                </a:cxn>
                <a:cxn ang="0">
                  <a:pos x="180" y="190"/>
                </a:cxn>
                <a:cxn ang="0">
                  <a:pos x="173" y="186"/>
                </a:cxn>
                <a:cxn ang="0">
                  <a:pos x="168" y="180"/>
                </a:cxn>
                <a:cxn ang="0">
                  <a:pos x="162" y="169"/>
                </a:cxn>
                <a:cxn ang="0">
                  <a:pos x="143" y="123"/>
                </a:cxn>
                <a:cxn ang="0">
                  <a:pos x="100" y="9"/>
                </a:cxn>
                <a:cxn ang="0">
                  <a:pos x="95" y="0"/>
                </a:cxn>
                <a:cxn ang="0">
                  <a:pos x="93" y="0"/>
                </a:cxn>
                <a:cxn ang="0">
                  <a:pos x="89" y="10"/>
                </a:cxn>
                <a:cxn ang="0">
                  <a:pos x="67" y="110"/>
                </a:cxn>
                <a:cxn ang="0">
                  <a:pos x="66" y="109"/>
                </a:cxn>
                <a:cxn ang="0">
                  <a:pos x="89" y="38"/>
                </a:cxn>
                <a:cxn ang="0">
                  <a:pos x="91" y="38"/>
                </a:cxn>
                <a:cxn ang="0">
                  <a:pos x="116" y="109"/>
                </a:cxn>
                <a:cxn ang="0">
                  <a:pos x="115" y="110"/>
                </a:cxn>
              </a:cxnLst>
              <a:rect l="0" t="0" r="r" b="b"/>
              <a:pathLst>
                <a:path w="193" h="195">
                  <a:moveTo>
                    <a:pt x="31" y="167"/>
                  </a:moveTo>
                  <a:lnTo>
                    <a:pt x="27" y="176"/>
                  </a:lnTo>
                  <a:lnTo>
                    <a:pt x="25" y="179"/>
                  </a:lnTo>
                  <a:lnTo>
                    <a:pt x="23" y="183"/>
                  </a:lnTo>
                  <a:lnTo>
                    <a:pt x="20" y="186"/>
                  </a:lnTo>
                  <a:lnTo>
                    <a:pt x="17" y="188"/>
                  </a:lnTo>
                  <a:lnTo>
                    <a:pt x="14" y="190"/>
                  </a:lnTo>
                  <a:lnTo>
                    <a:pt x="10" y="191"/>
                  </a:lnTo>
                  <a:lnTo>
                    <a:pt x="2" y="191"/>
                  </a:lnTo>
                  <a:lnTo>
                    <a:pt x="1" y="191"/>
                  </a:lnTo>
                  <a:lnTo>
                    <a:pt x="0" y="192"/>
                  </a:lnTo>
                  <a:lnTo>
                    <a:pt x="0" y="193"/>
                  </a:lnTo>
                  <a:lnTo>
                    <a:pt x="1" y="194"/>
                  </a:lnTo>
                  <a:lnTo>
                    <a:pt x="5" y="195"/>
                  </a:lnTo>
                  <a:lnTo>
                    <a:pt x="22" y="194"/>
                  </a:lnTo>
                  <a:lnTo>
                    <a:pt x="33" y="194"/>
                  </a:lnTo>
                  <a:lnTo>
                    <a:pt x="54" y="195"/>
                  </a:lnTo>
                  <a:lnTo>
                    <a:pt x="57" y="194"/>
                  </a:lnTo>
                  <a:lnTo>
                    <a:pt x="57" y="193"/>
                  </a:lnTo>
                  <a:lnTo>
                    <a:pt x="58" y="193"/>
                  </a:lnTo>
                  <a:lnTo>
                    <a:pt x="57" y="191"/>
                  </a:lnTo>
                  <a:lnTo>
                    <a:pt x="55" y="191"/>
                  </a:lnTo>
                  <a:lnTo>
                    <a:pt x="53" y="191"/>
                  </a:lnTo>
                  <a:lnTo>
                    <a:pt x="48" y="191"/>
                  </a:lnTo>
                  <a:lnTo>
                    <a:pt x="45" y="189"/>
                  </a:lnTo>
                  <a:lnTo>
                    <a:pt x="44" y="188"/>
                  </a:lnTo>
                  <a:lnTo>
                    <a:pt x="43" y="187"/>
                  </a:lnTo>
                  <a:lnTo>
                    <a:pt x="42" y="185"/>
                  </a:lnTo>
                  <a:lnTo>
                    <a:pt x="42" y="184"/>
                  </a:lnTo>
                  <a:lnTo>
                    <a:pt x="42" y="180"/>
                  </a:lnTo>
                  <a:lnTo>
                    <a:pt x="43" y="176"/>
                  </a:lnTo>
                  <a:lnTo>
                    <a:pt x="46" y="167"/>
                  </a:lnTo>
                  <a:lnTo>
                    <a:pt x="62" y="122"/>
                  </a:lnTo>
                  <a:lnTo>
                    <a:pt x="63" y="121"/>
                  </a:lnTo>
                  <a:lnTo>
                    <a:pt x="64" y="120"/>
                  </a:lnTo>
                  <a:lnTo>
                    <a:pt x="118" y="120"/>
                  </a:lnTo>
                  <a:lnTo>
                    <a:pt x="120" y="121"/>
                  </a:lnTo>
                  <a:lnTo>
                    <a:pt x="121" y="122"/>
                  </a:lnTo>
                  <a:lnTo>
                    <a:pt x="144" y="184"/>
                  </a:lnTo>
                  <a:lnTo>
                    <a:pt x="144" y="185"/>
                  </a:lnTo>
                  <a:lnTo>
                    <a:pt x="145" y="186"/>
                  </a:lnTo>
                  <a:lnTo>
                    <a:pt x="144" y="188"/>
                  </a:lnTo>
                  <a:lnTo>
                    <a:pt x="144" y="190"/>
                  </a:lnTo>
                  <a:lnTo>
                    <a:pt x="142" y="191"/>
                  </a:lnTo>
                  <a:lnTo>
                    <a:pt x="141" y="191"/>
                  </a:lnTo>
                  <a:lnTo>
                    <a:pt x="141" y="192"/>
                  </a:lnTo>
                  <a:lnTo>
                    <a:pt x="141" y="193"/>
                  </a:lnTo>
                  <a:lnTo>
                    <a:pt x="143" y="194"/>
                  </a:lnTo>
                  <a:lnTo>
                    <a:pt x="148" y="194"/>
                  </a:lnTo>
                  <a:lnTo>
                    <a:pt x="173" y="194"/>
                  </a:lnTo>
                  <a:lnTo>
                    <a:pt x="188" y="195"/>
                  </a:lnTo>
                  <a:lnTo>
                    <a:pt x="191" y="194"/>
                  </a:lnTo>
                  <a:lnTo>
                    <a:pt x="192" y="193"/>
                  </a:lnTo>
                  <a:lnTo>
                    <a:pt x="193" y="193"/>
                  </a:lnTo>
                  <a:lnTo>
                    <a:pt x="193" y="192"/>
                  </a:lnTo>
                  <a:lnTo>
                    <a:pt x="192" y="191"/>
                  </a:lnTo>
                  <a:lnTo>
                    <a:pt x="190" y="191"/>
                  </a:lnTo>
                  <a:lnTo>
                    <a:pt x="186" y="191"/>
                  </a:lnTo>
                  <a:lnTo>
                    <a:pt x="183" y="190"/>
                  </a:lnTo>
                  <a:lnTo>
                    <a:pt x="180" y="190"/>
                  </a:lnTo>
                  <a:lnTo>
                    <a:pt x="176" y="188"/>
                  </a:lnTo>
                  <a:lnTo>
                    <a:pt x="173" y="186"/>
                  </a:lnTo>
                  <a:lnTo>
                    <a:pt x="171" y="183"/>
                  </a:lnTo>
                  <a:lnTo>
                    <a:pt x="168" y="180"/>
                  </a:lnTo>
                  <a:lnTo>
                    <a:pt x="165" y="175"/>
                  </a:lnTo>
                  <a:lnTo>
                    <a:pt x="162" y="169"/>
                  </a:lnTo>
                  <a:lnTo>
                    <a:pt x="159" y="162"/>
                  </a:lnTo>
                  <a:lnTo>
                    <a:pt x="143" y="123"/>
                  </a:lnTo>
                  <a:lnTo>
                    <a:pt x="125" y="74"/>
                  </a:lnTo>
                  <a:lnTo>
                    <a:pt x="100" y="9"/>
                  </a:lnTo>
                  <a:lnTo>
                    <a:pt x="97" y="1"/>
                  </a:lnTo>
                  <a:lnTo>
                    <a:pt x="95" y="0"/>
                  </a:lnTo>
                  <a:lnTo>
                    <a:pt x="94" y="0"/>
                  </a:lnTo>
                  <a:lnTo>
                    <a:pt x="93" y="0"/>
                  </a:lnTo>
                  <a:lnTo>
                    <a:pt x="92" y="2"/>
                  </a:lnTo>
                  <a:lnTo>
                    <a:pt x="89" y="10"/>
                  </a:lnTo>
                  <a:lnTo>
                    <a:pt x="31" y="167"/>
                  </a:lnTo>
                  <a:close/>
                  <a:moveTo>
                    <a:pt x="67" y="110"/>
                  </a:moveTo>
                  <a:lnTo>
                    <a:pt x="66" y="110"/>
                  </a:lnTo>
                  <a:lnTo>
                    <a:pt x="66" y="109"/>
                  </a:lnTo>
                  <a:lnTo>
                    <a:pt x="88" y="41"/>
                  </a:lnTo>
                  <a:lnTo>
                    <a:pt x="89" y="38"/>
                  </a:lnTo>
                  <a:lnTo>
                    <a:pt x="90" y="38"/>
                  </a:lnTo>
                  <a:lnTo>
                    <a:pt x="91" y="38"/>
                  </a:lnTo>
                  <a:lnTo>
                    <a:pt x="92" y="41"/>
                  </a:lnTo>
                  <a:lnTo>
                    <a:pt x="116" y="109"/>
                  </a:lnTo>
                  <a:lnTo>
                    <a:pt x="116" y="110"/>
                  </a:lnTo>
                  <a:lnTo>
                    <a:pt x="115" y="110"/>
                  </a:lnTo>
                  <a:lnTo>
                    <a:pt x="67" y="110"/>
                  </a:lnTo>
                  <a:close/>
                </a:path>
              </a:pathLst>
            </a:custGeom>
            <a:solidFill>
              <a:srgbClr val="001C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29" name="Oval 33"/>
            <p:cNvSpPr>
              <a:spLocks noChangeArrowheads="1"/>
            </p:cNvSpPr>
            <p:nvPr userDrawn="1"/>
          </p:nvSpPr>
          <p:spPr bwMode="auto">
            <a:xfrm>
              <a:off x="2377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30" name="Oval 34"/>
            <p:cNvSpPr>
              <a:spLocks noChangeArrowheads="1"/>
            </p:cNvSpPr>
            <p:nvPr userDrawn="1"/>
          </p:nvSpPr>
          <p:spPr bwMode="auto">
            <a:xfrm>
              <a:off x="2391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31" name="Oval 35"/>
            <p:cNvSpPr>
              <a:spLocks noChangeArrowheads="1"/>
            </p:cNvSpPr>
            <p:nvPr userDrawn="1"/>
          </p:nvSpPr>
          <p:spPr bwMode="auto">
            <a:xfrm>
              <a:off x="2405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32" name="Oval 36"/>
            <p:cNvSpPr>
              <a:spLocks noChangeArrowheads="1"/>
            </p:cNvSpPr>
            <p:nvPr userDrawn="1"/>
          </p:nvSpPr>
          <p:spPr bwMode="auto">
            <a:xfrm>
              <a:off x="2419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33" name="Oval 37"/>
            <p:cNvSpPr>
              <a:spLocks noChangeArrowheads="1"/>
            </p:cNvSpPr>
            <p:nvPr userDrawn="1"/>
          </p:nvSpPr>
          <p:spPr bwMode="auto">
            <a:xfrm>
              <a:off x="2433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34" name="Oval 38"/>
            <p:cNvSpPr>
              <a:spLocks noChangeArrowheads="1"/>
            </p:cNvSpPr>
            <p:nvPr userDrawn="1"/>
          </p:nvSpPr>
          <p:spPr bwMode="auto">
            <a:xfrm>
              <a:off x="2447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35" name="Oval 39"/>
            <p:cNvSpPr>
              <a:spLocks noChangeArrowheads="1"/>
            </p:cNvSpPr>
            <p:nvPr userDrawn="1"/>
          </p:nvSpPr>
          <p:spPr bwMode="auto">
            <a:xfrm>
              <a:off x="2461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36" name="Oval 40"/>
            <p:cNvSpPr>
              <a:spLocks noChangeArrowheads="1"/>
            </p:cNvSpPr>
            <p:nvPr userDrawn="1"/>
          </p:nvSpPr>
          <p:spPr bwMode="auto">
            <a:xfrm>
              <a:off x="2475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37" name="Oval 41"/>
            <p:cNvSpPr>
              <a:spLocks noChangeArrowheads="1"/>
            </p:cNvSpPr>
            <p:nvPr userDrawn="1"/>
          </p:nvSpPr>
          <p:spPr bwMode="auto">
            <a:xfrm>
              <a:off x="2489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38" name="Oval 42"/>
            <p:cNvSpPr>
              <a:spLocks noChangeArrowheads="1"/>
            </p:cNvSpPr>
            <p:nvPr userDrawn="1"/>
          </p:nvSpPr>
          <p:spPr bwMode="auto">
            <a:xfrm>
              <a:off x="2503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39" name="Oval 43"/>
            <p:cNvSpPr>
              <a:spLocks noChangeArrowheads="1"/>
            </p:cNvSpPr>
            <p:nvPr userDrawn="1"/>
          </p:nvSpPr>
          <p:spPr bwMode="auto">
            <a:xfrm>
              <a:off x="2517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40" name="Oval 44"/>
            <p:cNvSpPr>
              <a:spLocks noChangeArrowheads="1"/>
            </p:cNvSpPr>
            <p:nvPr userDrawn="1"/>
          </p:nvSpPr>
          <p:spPr bwMode="auto">
            <a:xfrm>
              <a:off x="2531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41" name="Oval 45"/>
            <p:cNvSpPr>
              <a:spLocks noChangeArrowheads="1"/>
            </p:cNvSpPr>
            <p:nvPr userDrawn="1"/>
          </p:nvSpPr>
          <p:spPr bwMode="auto">
            <a:xfrm>
              <a:off x="2545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42" name="Oval 46"/>
            <p:cNvSpPr>
              <a:spLocks noChangeArrowheads="1"/>
            </p:cNvSpPr>
            <p:nvPr userDrawn="1"/>
          </p:nvSpPr>
          <p:spPr bwMode="auto">
            <a:xfrm>
              <a:off x="2559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43" name="Oval 47"/>
            <p:cNvSpPr>
              <a:spLocks noChangeArrowheads="1"/>
            </p:cNvSpPr>
            <p:nvPr userDrawn="1"/>
          </p:nvSpPr>
          <p:spPr bwMode="auto">
            <a:xfrm>
              <a:off x="2573" y="4072"/>
              <a:ext cx="7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44" name="Oval 48"/>
            <p:cNvSpPr>
              <a:spLocks noChangeArrowheads="1"/>
            </p:cNvSpPr>
            <p:nvPr userDrawn="1"/>
          </p:nvSpPr>
          <p:spPr bwMode="auto">
            <a:xfrm>
              <a:off x="2587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45" name="Oval 49"/>
            <p:cNvSpPr>
              <a:spLocks noChangeArrowheads="1"/>
            </p:cNvSpPr>
            <p:nvPr userDrawn="1"/>
          </p:nvSpPr>
          <p:spPr bwMode="auto">
            <a:xfrm>
              <a:off x="2601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46" name="Oval 50"/>
            <p:cNvSpPr>
              <a:spLocks noChangeArrowheads="1"/>
            </p:cNvSpPr>
            <p:nvPr userDrawn="1"/>
          </p:nvSpPr>
          <p:spPr bwMode="auto">
            <a:xfrm>
              <a:off x="2615" y="4072"/>
              <a:ext cx="7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47" name="Oval 51"/>
            <p:cNvSpPr>
              <a:spLocks noChangeArrowheads="1"/>
            </p:cNvSpPr>
            <p:nvPr userDrawn="1"/>
          </p:nvSpPr>
          <p:spPr bwMode="auto">
            <a:xfrm>
              <a:off x="2629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48" name="Oval 52"/>
            <p:cNvSpPr>
              <a:spLocks noChangeArrowheads="1"/>
            </p:cNvSpPr>
            <p:nvPr userDrawn="1"/>
          </p:nvSpPr>
          <p:spPr bwMode="auto">
            <a:xfrm>
              <a:off x="2643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49" name="Oval 53"/>
            <p:cNvSpPr>
              <a:spLocks noChangeArrowheads="1"/>
            </p:cNvSpPr>
            <p:nvPr userDrawn="1"/>
          </p:nvSpPr>
          <p:spPr bwMode="auto">
            <a:xfrm>
              <a:off x="2657" y="4072"/>
              <a:ext cx="7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50" name="Oval 54"/>
            <p:cNvSpPr>
              <a:spLocks noChangeArrowheads="1"/>
            </p:cNvSpPr>
            <p:nvPr userDrawn="1"/>
          </p:nvSpPr>
          <p:spPr bwMode="auto">
            <a:xfrm>
              <a:off x="2671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51" name="Oval 55"/>
            <p:cNvSpPr>
              <a:spLocks noChangeArrowheads="1"/>
            </p:cNvSpPr>
            <p:nvPr userDrawn="1"/>
          </p:nvSpPr>
          <p:spPr bwMode="auto">
            <a:xfrm>
              <a:off x="2685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52" name="Oval 56"/>
            <p:cNvSpPr>
              <a:spLocks noChangeArrowheads="1"/>
            </p:cNvSpPr>
            <p:nvPr userDrawn="1"/>
          </p:nvSpPr>
          <p:spPr bwMode="auto">
            <a:xfrm>
              <a:off x="2699" y="4072"/>
              <a:ext cx="7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53" name="Oval 57"/>
            <p:cNvSpPr>
              <a:spLocks noChangeArrowheads="1"/>
            </p:cNvSpPr>
            <p:nvPr userDrawn="1"/>
          </p:nvSpPr>
          <p:spPr bwMode="auto">
            <a:xfrm>
              <a:off x="2713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54" name="Oval 58"/>
            <p:cNvSpPr>
              <a:spLocks noChangeArrowheads="1"/>
            </p:cNvSpPr>
            <p:nvPr userDrawn="1"/>
          </p:nvSpPr>
          <p:spPr bwMode="auto">
            <a:xfrm>
              <a:off x="2727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55" name="Oval 59"/>
            <p:cNvSpPr>
              <a:spLocks noChangeArrowheads="1"/>
            </p:cNvSpPr>
            <p:nvPr userDrawn="1"/>
          </p:nvSpPr>
          <p:spPr bwMode="auto">
            <a:xfrm>
              <a:off x="2741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56" name="Oval 60"/>
            <p:cNvSpPr>
              <a:spLocks noChangeArrowheads="1"/>
            </p:cNvSpPr>
            <p:nvPr userDrawn="1"/>
          </p:nvSpPr>
          <p:spPr bwMode="auto">
            <a:xfrm>
              <a:off x="2755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57" name="Oval 61"/>
            <p:cNvSpPr>
              <a:spLocks noChangeArrowheads="1"/>
            </p:cNvSpPr>
            <p:nvPr userDrawn="1"/>
          </p:nvSpPr>
          <p:spPr bwMode="auto">
            <a:xfrm>
              <a:off x="2769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58" name="Oval 62"/>
            <p:cNvSpPr>
              <a:spLocks noChangeArrowheads="1"/>
            </p:cNvSpPr>
            <p:nvPr userDrawn="1"/>
          </p:nvSpPr>
          <p:spPr bwMode="auto">
            <a:xfrm>
              <a:off x="2783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59" name="Oval 63"/>
            <p:cNvSpPr>
              <a:spLocks noChangeArrowheads="1"/>
            </p:cNvSpPr>
            <p:nvPr userDrawn="1"/>
          </p:nvSpPr>
          <p:spPr bwMode="auto">
            <a:xfrm>
              <a:off x="2797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60" name="Oval 64"/>
            <p:cNvSpPr>
              <a:spLocks noChangeArrowheads="1"/>
            </p:cNvSpPr>
            <p:nvPr userDrawn="1"/>
          </p:nvSpPr>
          <p:spPr bwMode="auto">
            <a:xfrm>
              <a:off x="2811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61" name="Oval 65"/>
            <p:cNvSpPr>
              <a:spLocks noChangeArrowheads="1"/>
            </p:cNvSpPr>
            <p:nvPr userDrawn="1"/>
          </p:nvSpPr>
          <p:spPr bwMode="auto">
            <a:xfrm>
              <a:off x="2825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62" name="Oval 66"/>
            <p:cNvSpPr>
              <a:spLocks noChangeArrowheads="1"/>
            </p:cNvSpPr>
            <p:nvPr userDrawn="1"/>
          </p:nvSpPr>
          <p:spPr bwMode="auto">
            <a:xfrm>
              <a:off x="2839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63" name="Oval 67"/>
            <p:cNvSpPr>
              <a:spLocks noChangeArrowheads="1"/>
            </p:cNvSpPr>
            <p:nvPr userDrawn="1"/>
          </p:nvSpPr>
          <p:spPr bwMode="auto">
            <a:xfrm>
              <a:off x="2853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64" name="Oval 68"/>
            <p:cNvSpPr>
              <a:spLocks noChangeArrowheads="1"/>
            </p:cNvSpPr>
            <p:nvPr userDrawn="1"/>
          </p:nvSpPr>
          <p:spPr bwMode="auto">
            <a:xfrm>
              <a:off x="2867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65" name="Oval 69"/>
            <p:cNvSpPr>
              <a:spLocks noChangeArrowheads="1"/>
            </p:cNvSpPr>
            <p:nvPr userDrawn="1"/>
          </p:nvSpPr>
          <p:spPr bwMode="auto">
            <a:xfrm>
              <a:off x="2881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66" name="Oval 70"/>
            <p:cNvSpPr>
              <a:spLocks noChangeArrowheads="1"/>
            </p:cNvSpPr>
            <p:nvPr userDrawn="1"/>
          </p:nvSpPr>
          <p:spPr bwMode="auto">
            <a:xfrm>
              <a:off x="2895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67" name="Oval 71"/>
            <p:cNvSpPr>
              <a:spLocks noChangeArrowheads="1"/>
            </p:cNvSpPr>
            <p:nvPr userDrawn="1"/>
          </p:nvSpPr>
          <p:spPr bwMode="auto">
            <a:xfrm>
              <a:off x="2909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68" name="Oval 72"/>
            <p:cNvSpPr>
              <a:spLocks noChangeArrowheads="1"/>
            </p:cNvSpPr>
            <p:nvPr userDrawn="1"/>
          </p:nvSpPr>
          <p:spPr bwMode="auto">
            <a:xfrm>
              <a:off x="2923" y="4072"/>
              <a:ext cx="7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69" name="Oval 73"/>
            <p:cNvSpPr>
              <a:spLocks noChangeArrowheads="1"/>
            </p:cNvSpPr>
            <p:nvPr userDrawn="1"/>
          </p:nvSpPr>
          <p:spPr bwMode="auto">
            <a:xfrm>
              <a:off x="2937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70" name="Oval 74"/>
            <p:cNvSpPr>
              <a:spLocks noChangeArrowheads="1"/>
            </p:cNvSpPr>
            <p:nvPr userDrawn="1"/>
          </p:nvSpPr>
          <p:spPr bwMode="auto">
            <a:xfrm>
              <a:off x="2952" y="4072"/>
              <a:ext cx="5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71" name="Oval 75"/>
            <p:cNvSpPr>
              <a:spLocks noChangeArrowheads="1"/>
            </p:cNvSpPr>
            <p:nvPr userDrawn="1"/>
          </p:nvSpPr>
          <p:spPr bwMode="auto">
            <a:xfrm>
              <a:off x="2966" y="4072"/>
              <a:ext cx="5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72" name="Oval 76"/>
            <p:cNvSpPr>
              <a:spLocks noChangeArrowheads="1"/>
            </p:cNvSpPr>
            <p:nvPr userDrawn="1"/>
          </p:nvSpPr>
          <p:spPr bwMode="auto">
            <a:xfrm>
              <a:off x="2980" y="4072"/>
              <a:ext cx="5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73" name="Oval 77"/>
            <p:cNvSpPr>
              <a:spLocks noChangeArrowheads="1"/>
            </p:cNvSpPr>
            <p:nvPr userDrawn="1"/>
          </p:nvSpPr>
          <p:spPr bwMode="auto">
            <a:xfrm>
              <a:off x="2993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74" name="Oval 78"/>
            <p:cNvSpPr>
              <a:spLocks noChangeArrowheads="1"/>
            </p:cNvSpPr>
            <p:nvPr userDrawn="1"/>
          </p:nvSpPr>
          <p:spPr bwMode="auto">
            <a:xfrm>
              <a:off x="3007" y="4072"/>
              <a:ext cx="7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75" name="Oval 79"/>
            <p:cNvSpPr>
              <a:spLocks noChangeArrowheads="1"/>
            </p:cNvSpPr>
            <p:nvPr userDrawn="1"/>
          </p:nvSpPr>
          <p:spPr bwMode="auto">
            <a:xfrm>
              <a:off x="3022" y="4072"/>
              <a:ext cx="5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76" name="Oval 80"/>
            <p:cNvSpPr>
              <a:spLocks noChangeArrowheads="1"/>
            </p:cNvSpPr>
            <p:nvPr userDrawn="1"/>
          </p:nvSpPr>
          <p:spPr bwMode="auto">
            <a:xfrm>
              <a:off x="3035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77" name="Oval 81"/>
            <p:cNvSpPr>
              <a:spLocks noChangeArrowheads="1"/>
            </p:cNvSpPr>
            <p:nvPr userDrawn="1"/>
          </p:nvSpPr>
          <p:spPr bwMode="auto">
            <a:xfrm>
              <a:off x="3049" y="4072"/>
              <a:ext cx="7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78" name="Oval 82"/>
            <p:cNvSpPr>
              <a:spLocks noChangeArrowheads="1"/>
            </p:cNvSpPr>
            <p:nvPr userDrawn="1"/>
          </p:nvSpPr>
          <p:spPr bwMode="auto">
            <a:xfrm>
              <a:off x="3063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79" name="Oval 83"/>
            <p:cNvSpPr>
              <a:spLocks noChangeArrowheads="1"/>
            </p:cNvSpPr>
            <p:nvPr userDrawn="1"/>
          </p:nvSpPr>
          <p:spPr bwMode="auto">
            <a:xfrm>
              <a:off x="3077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80" name="Oval 84"/>
            <p:cNvSpPr>
              <a:spLocks noChangeArrowheads="1"/>
            </p:cNvSpPr>
            <p:nvPr userDrawn="1"/>
          </p:nvSpPr>
          <p:spPr bwMode="auto">
            <a:xfrm>
              <a:off x="3091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81" name="Oval 85"/>
            <p:cNvSpPr>
              <a:spLocks noChangeArrowheads="1"/>
            </p:cNvSpPr>
            <p:nvPr userDrawn="1"/>
          </p:nvSpPr>
          <p:spPr bwMode="auto">
            <a:xfrm>
              <a:off x="3105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82" name="Oval 86"/>
            <p:cNvSpPr>
              <a:spLocks noChangeArrowheads="1"/>
            </p:cNvSpPr>
            <p:nvPr userDrawn="1"/>
          </p:nvSpPr>
          <p:spPr bwMode="auto">
            <a:xfrm>
              <a:off x="3119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83" name="Oval 87"/>
            <p:cNvSpPr>
              <a:spLocks noChangeArrowheads="1"/>
            </p:cNvSpPr>
            <p:nvPr userDrawn="1"/>
          </p:nvSpPr>
          <p:spPr bwMode="auto">
            <a:xfrm>
              <a:off x="3133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84" name="Oval 88"/>
            <p:cNvSpPr>
              <a:spLocks noChangeArrowheads="1"/>
            </p:cNvSpPr>
            <p:nvPr userDrawn="1"/>
          </p:nvSpPr>
          <p:spPr bwMode="auto">
            <a:xfrm>
              <a:off x="3148" y="4072"/>
              <a:ext cx="5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85" name="Oval 89"/>
            <p:cNvSpPr>
              <a:spLocks noChangeArrowheads="1"/>
            </p:cNvSpPr>
            <p:nvPr userDrawn="1"/>
          </p:nvSpPr>
          <p:spPr bwMode="auto">
            <a:xfrm>
              <a:off x="3161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86" name="Oval 90"/>
            <p:cNvSpPr>
              <a:spLocks noChangeArrowheads="1"/>
            </p:cNvSpPr>
            <p:nvPr userDrawn="1"/>
          </p:nvSpPr>
          <p:spPr bwMode="auto">
            <a:xfrm>
              <a:off x="3175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87" name="Oval 91"/>
            <p:cNvSpPr>
              <a:spLocks noChangeArrowheads="1"/>
            </p:cNvSpPr>
            <p:nvPr userDrawn="1"/>
          </p:nvSpPr>
          <p:spPr bwMode="auto">
            <a:xfrm>
              <a:off x="3189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88" name="Oval 92"/>
            <p:cNvSpPr>
              <a:spLocks noChangeArrowheads="1"/>
            </p:cNvSpPr>
            <p:nvPr userDrawn="1"/>
          </p:nvSpPr>
          <p:spPr bwMode="auto">
            <a:xfrm>
              <a:off x="3204" y="4072"/>
              <a:ext cx="5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89" name="Oval 93"/>
            <p:cNvSpPr>
              <a:spLocks noChangeArrowheads="1"/>
            </p:cNvSpPr>
            <p:nvPr userDrawn="1"/>
          </p:nvSpPr>
          <p:spPr bwMode="auto">
            <a:xfrm>
              <a:off x="3218" y="4072"/>
              <a:ext cx="5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90" name="Oval 94"/>
            <p:cNvSpPr>
              <a:spLocks noChangeArrowheads="1"/>
            </p:cNvSpPr>
            <p:nvPr userDrawn="1"/>
          </p:nvSpPr>
          <p:spPr bwMode="auto">
            <a:xfrm>
              <a:off x="3232" y="4072"/>
              <a:ext cx="5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91" name="Oval 95"/>
            <p:cNvSpPr>
              <a:spLocks noChangeArrowheads="1"/>
            </p:cNvSpPr>
            <p:nvPr userDrawn="1"/>
          </p:nvSpPr>
          <p:spPr bwMode="auto">
            <a:xfrm>
              <a:off x="3246" y="4072"/>
              <a:ext cx="5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92" name="Oval 96"/>
            <p:cNvSpPr>
              <a:spLocks noChangeArrowheads="1"/>
            </p:cNvSpPr>
            <p:nvPr userDrawn="1"/>
          </p:nvSpPr>
          <p:spPr bwMode="auto">
            <a:xfrm>
              <a:off x="3259" y="4072"/>
              <a:ext cx="7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93" name="Oval 97"/>
            <p:cNvSpPr>
              <a:spLocks noChangeArrowheads="1"/>
            </p:cNvSpPr>
            <p:nvPr userDrawn="1"/>
          </p:nvSpPr>
          <p:spPr bwMode="auto">
            <a:xfrm>
              <a:off x="3274" y="4072"/>
              <a:ext cx="6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  <p:sp>
          <p:nvSpPr>
            <p:cNvPr id="874594" name="Oval 98"/>
            <p:cNvSpPr>
              <a:spLocks noChangeArrowheads="1"/>
            </p:cNvSpPr>
            <p:nvPr userDrawn="1"/>
          </p:nvSpPr>
          <p:spPr bwMode="auto">
            <a:xfrm>
              <a:off x="3288" y="4072"/>
              <a:ext cx="5" cy="6"/>
            </a:xfrm>
            <a:prstGeom prst="ellipse">
              <a:avLst/>
            </a:prstGeom>
            <a:solidFill>
              <a:srgbClr val="9D81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accent2"/>
                </a:buClr>
                <a:buFont typeface="Wingdings" pitchFamily="2" charset="2"/>
                <a:buChar char="•"/>
                <a:defRPr/>
              </a:pPr>
              <a:endParaRPr lang="is-I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hlink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hlink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hlink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hlink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hlink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hlink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hlink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hlink"/>
          </a:solidFill>
          <a:latin typeface="Verdana" pitchFamily="34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38188" y="2673350"/>
            <a:ext cx="4940300" cy="1295400"/>
          </a:xfrm>
          <a:noFill/>
          <a:ln/>
        </p:spPr>
        <p:txBody>
          <a:bodyPr anchor="ctr"/>
          <a:lstStyle/>
          <a:p>
            <a:pPr algn="ctr"/>
            <a:r>
              <a:rPr lang="is-IS" sz="3200" dirty="0" smtClean="0">
                <a:latin typeface="Trebuchet MS" pitchFamily="34" charset="0"/>
              </a:rPr>
              <a:t>QIS5</a:t>
            </a:r>
            <a:endParaRPr lang="en-GB" sz="3200" dirty="0">
              <a:latin typeface="Trebuchet MS" pitchFamily="34" charset="0"/>
            </a:endParaRP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6718300" y="1179513"/>
            <a:ext cx="1498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Tx/>
              <a:buFontTx/>
              <a:buNone/>
            </a:pPr>
            <a:r>
              <a:rPr lang="is-IS" b="0">
                <a:solidFill>
                  <a:schemeClr val="bg1"/>
                </a:solidFill>
                <a:latin typeface="Gill Sans MT" pitchFamily="34" charset="0"/>
              </a:rPr>
              <a:t>lánamarkaður</a:t>
            </a:r>
            <a:endParaRPr lang="en-US" b="0" i="1">
              <a:solidFill>
                <a:schemeClr val="bg1"/>
              </a:solidFill>
              <a:latin typeface="Gill Sans MT" pitchFamily="34" charset="0"/>
            </a:endParaRP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4905375" y="1052513"/>
            <a:ext cx="15763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buClrTx/>
              <a:buFontTx/>
              <a:buNone/>
            </a:pPr>
            <a:r>
              <a:rPr lang="is-IS" b="0">
                <a:solidFill>
                  <a:schemeClr val="bg1"/>
                </a:solidFill>
                <a:latin typeface="Gill Sans MT" pitchFamily="34" charset="0"/>
              </a:rPr>
              <a:t>verðbréfa-</a:t>
            </a:r>
          </a:p>
          <a:p>
            <a:pPr algn="ctr">
              <a:buClrTx/>
              <a:buFontTx/>
              <a:buNone/>
            </a:pPr>
            <a:r>
              <a:rPr lang="is-IS" b="0">
                <a:solidFill>
                  <a:schemeClr val="bg1"/>
                </a:solidFill>
                <a:latin typeface="Gill Sans MT" pitchFamily="34" charset="0"/>
              </a:rPr>
              <a:t>markaður</a:t>
            </a:r>
            <a:endParaRPr lang="en-US" b="0" i="1">
              <a:solidFill>
                <a:schemeClr val="bg1"/>
              </a:solidFill>
              <a:latin typeface="Gill Sans MT" pitchFamily="34" charset="0"/>
            </a:endParaRP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4975225" y="1881188"/>
            <a:ext cx="14970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buClrTx/>
              <a:buFontTx/>
              <a:buNone/>
            </a:pPr>
            <a:r>
              <a:rPr lang="is-IS" b="0">
                <a:solidFill>
                  <a:schemeClr val="bg1"/>
                </a:solidFill>
                <a:latin typeface="Gill Sans MT" pitchFamily="34" charset="0"/>
              </a:rPr>
              <a:t>lífeyris-</a:t>
            </a:r>
          </a:p>
          <a:p>
            <a:pPr algn="ctr">
              <a:buClrTx/>
              <a:buFontTx/>
              <a:buNone/>
            </a:pPr>
            <a:r>
              <a:rPr lang="is-IS" b="0">
                <a:solidFill>
                  <a:schemeClr val="bg1"/>
                </a:solidFill>
                <a:latin typeface="Gill Sans MT" pitchFamily="34" charset="0"/>
              </a:rPr>
              <a:t>markaður</a:t>
            </a:r>
            <a:endParaRPr lang="en-US" b="0" i="1">
              <a:solidFill>
                <a:schemeClr val="bg1"/>
              </a:solidFill>
              <a:latin typeface="Gill Sans MT" pitchFamily="34" charset="0"/>
            </a:endParaRP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6677025" y="1858963"/>
            <a:ext cx="1498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buClrTx/>
              <a:buFontTx/>
              <a:buNone/>
            </a:pPr>
            <a:r>
              <a:rPr lang="is-IS" b="0">
                <a:solidFill>
                  <a:schemeClr val="bg1"/>
                </a:solidFill>
                <a:latin typeface="Gill Sans MT" pitchFamily="34" charset="0"/>
              </a:rPr>
              <a:t>vátrygginga-</a:t>
            </a:r>
          </a:p>
          <a:p>
            <a:pPr algn="ctr">
              <a:buClrTx/>
              <a:buFontTx/>
              <a:buNone/>
            </a:pPr>
            <a:r>
              <a:rPr lang="is-IS" b="0">
                <a:solidFill>
                  <a:schemeClr val="bg1"/>
                </a:solidFill>
                <a:latin typeface="Gill Sans MT" pitchFamily="34" charset="0"/>
              </a:rPr>
              <a:t>markaður</a:t>
            </a:r>
            <a:endParaRPr lang="en-US" b="0" i="1">
              <a:solidFill>
                <a:schemeClr val="bg1"/>
              </a:solidFill>
              <a:latin typeface="Gill Sans MT" pitchFamily="34" charset="0"/>
            </a:endParaRPr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212725" y="4067175"/>
            <a:ext cx="5935663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</a:pPr>
            <a:r>
              <a:rPr lang="da-DK" sz="2800" b="0" dirty="0" smtClean="0">
                <a:solidFill>
                  <a:schemeClr val="bg1"/>
                </a:solidFill>
              </a:rPr>
              <a:t>Kynning fyrir vátryggingafélög</a:t>
            </a:r>
            <a:r>
              <a:rPr lang="da-DK" sz="2800" b="0" dirty="0">
                <a:solidFill>
                  <a:schemeClr val="bg1"/>
                </a:solidFill>
              </a:rPr>
              <a:t/>
            </a:r>
            <a:br>
              <a:rPr lang="da-DK" sz="2800" b="0" dirty="0">
                <a:solidFill>
                  <a:schemeClr val="bg1"/>
                </a:solidFill>
              </a:rPr>
            </a:br>
            <a:r>
              <a:rPr lang="is-IS" sz="1700" b="0" dirty="0" smtClean="0">
                <a:solidFill>
                  <a:schemeClr val="bg1"/>
                </a:solidFill>
              </a:rPr>
              <a:t>8. september 2010</a:t>
            </a:r>
            <a:r>
              <a:rPr lang="en-GB" sz="1600" dirty="0">
                <a:solidFill>
                  <a:schemeClr val="bg1"/>
                </a:solidFill>
                <a:latin typeface="Trebuchet MS" pitchFamily="34" charset="0"/>
              </a:rPr>
              <a:t/>
            </a:r>
            <a:br>
              <a:rPr lang="en-GB" sz="1600" dirty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GB" sz="1600" dirty="0">
                <a:solidFill>
                  <a:schemeClr val="bg1"/>
                </a:solidFill>
                <a:latin typeface="Trebuchet MS" pitchFamily="34" charset="0"/>
              </a:rPr>
              <a:t/>
            </a:r>
            <a:br>
              <a:rPr lang="en-GB" sz="1600" dirty="0">
                <a:solidFill>
                  <a:schemeClr val="bg1"/>
                </a:solidFill>
                <a:latin typeface="Trebuchet MS" pitchFamily="34" charset="0"/>
              </a:rPr>
            </a:br>
            <a:endParaRPr lang="en-GB" sz="1400" dirty="0">
              <a:solidFill>
                <a:schemeClr val="bg1"/>
              </a:solidFill>
              <a:latin typeface="Trebuchet MS" pitchFamily="34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14300" y="257175"/>
            <a:ext cx="2006600" cy="1277938"/>
            <a:chOff x="365" y="342"/>
            <a:chExt cx="1369" cy="805"/>
          </a:xfrm>
        </p:grpSpPr>
        <p:graphicFrame>
          <p:nvGraphicFramePr>
            <p:cNvPr id="58377" name="Object 9"/>
            <p:cNvGraphicFramePr>
              <a:graphicFrameLocks noChangeAspect="1"/>
            </p:cNvGraphicFramePr>
            <p:nvPr/>
          </p:nvGraphicFramePr>
          <p:xfrm>
            <a:off x="365" y="342"/>
            <a:ext cx="1294" cy="778"/>
          </p:xfrm>
          <a:graphic>
            <a:graphicData uri="http://schemas.openxmlformats.org/presentationml/2006/ole">
              <p:oleObj spid="_x0000_s1026" name="Visio" r:id="rId4" imgW="1587627" imgH="1086612" progId="">
                <p:embed/>
              </p:oleObj>
            </a:graphicData>
          </a:graphic>
        </p:graphicFrame>
        <p:sp>
          <p:nvSpPr>
            <p:cNvPr id="58378" name="Text Box 10"/>
            <p:cNvSpPr txBox="1">
              <a:spLocks noChangeArrowheads="1"/>
            </p:cNvSpPr>
            <p:nvPr/>
          </p:nvSpPr>
          <p:spPr bwMode="auto">
            <a:xfrm>
              <a:off x="551" y="935"/>
              <a:ext cx="1183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Wingdings" pitchFamily="2" charset="2"/>
                <a:buNone/>
              </a:pPr>
              <a:r>
                <a:rPr lang="is-IS" sz="1600">
                  <a:solidFill>
                    <a:schemeClr val="bg1"/>
                  </a:solidFill>
                  <a:latin typeface="Calibri" pitchFamily="34" charset="0"/>
                </a:rPr>
                <a:t>Fjármálaeftirlitið</a:t>
              </a:r>
              <a:endParaRPr lang="en-US" sz="160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8229600" cy="769441"/>
          </a:xfrm>
        </p:spPr>
        <p:txBody>
          <a:bodyPr>
            <a:spAutoFit/>
          </a:bodyPr>
          <a:lstStyle/>
          <a:p>
            <a:r>
              <a:rPr lang="is-IS" dirty="0" smtClean="0">
                <a:solidFill>
                  <a:srgbClr val="323232"/>
                </a:solidFill>
                <a:latin typeface="Arial"/>
              </a:rPr>
              <a:t>Vátryggingaskuld (5)</a:t>
            </a:r>
            <a:endParaRPr lang="is-IS" dirty="0">
              <a:solidFill>
                <a:srgbClr val="323232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3224" y="1724024"/>
            <a:ext cx="8560777" cy="465730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s-IS" sz="1400" b="1" dirty="0" smtClean="0">
                <a:latin typeface="Arial"/>
              </a:rPr>
              <a:t>Besta mat (best estimate)</a:t>
            </a:r>
          </a:p>
          <a:p>
            <a:pPr lvl="1"/>
            <a:r>
              <a:rPr lang="is-IS" sz="1400" dirty="0" smtClean="0">
                <a:latin typeface="Arial"/>
              </a:rPr>
              <a:t>Besta mat vátryggingaskuldar er vegið meðaltal af framtíðar sjóðstreymi, þar sem vegið er með líkindum og tekið tillit til tímavirðis peninga</a:t>
            </a:r>
          </a:p>
          <a:p>
            <a:pPr lvl="1"/>
            <a:r>
              <a:rPr lang="is-IS" sz="1400" dirty="0" smtClean="0">
                <a:latin typeface="Arial"/>
              </a:rPr>
              <a:t>Eftirfarandi óvissuþátta skal m.a. taka tillit til:</a:t>
            </a:r>
          </a:p>
          <a:p>
            <a:pPr lvl="2"/>
            <a:r>
              <a:rPr lang="nn-NO" sz="1200" dirty="0" smtClean="0">
                <a:latin typeface="Arial"/>
              </a:rPr>
              <a:t>vegna tímasetningar, tíðni og alvarleika tjónsatburða</a:t>
            </a:r>
          </a:p>
          <a:p>
            <a:pPr lvl="2"/>
            <a:r>
              <a:rPr lang="is-IS" sz="1200" dirty="0" smtClean="0">
                <a:latin typeface="Arial"/>
              </a:rPr>
              <a:t>vegna tjónsfjárhæða og þess tíma sem tekur að gera upp tjón</a:t>
            </a:r>
          </a:p>
          <a:p>
            <a:pPr lvl="2"/>
            <a:r>
              <a:rPr lang="is-IS" sz="1200" dirty="0" smtClean="0">
                <a:latin typeface="Arial"/>
              </a:rPr>
              <a:t>vegna útgjalda</a:t>
            </a:r>
          </a:p>
          <a:p>
            <a:pPr lvl="2"/>
            <a:r>
              <a:rPr lang="is-IS" sz="1200" dirty="0" smtClean="0">
                <a:latin typeface="Arial"/>
              </a:rPr>
              <a:t>vegna verðbólgu og breytinga á markaðsvirði</a:t>
            </a:r>
          </a:p>
          <a:p>
            <a:pPr lvl="2"/>
            <a:r>
              <a:rPr lang="is-IS" sz="1200" dirty="0" smtClean="0">
                <a:latin typeface="Arial"/>
              </a:rPr>
              <a:t>fylgni á milli óvissuþátta</a:t>
            </a:r>
          </a:p>
          <a:p>
            <a:pPr lvl="1"/>
            <a:r>
              <a:rPr lang="nn-NO" sz="1400" dirty="0" smtClean="0">
                <a:latin typeface="Arial"/>
              </a:rPr>
              <a:t>Eingöngu skal taka tillit til vátryggingarsamninga í gildi</a:t>
            </a:r>
          </a:p>
          <a:p>
            <a:pPr lvl="1"/>
            <a:r>
              <a:rPr lang="is-IS" sz="1400" dirty="0" smtClean="0">
                <a:latin typeface="Arial"/>
              </a:rPr>
              <a:t>Vátryggingarsamningar teljast ekki í gildi frá þeim tíma sem vátryggingafélagið hefur heimild til uppsagnar</a:t>
            </a:r>
          </a:p>
          <a:p>
            <a:pPr lvl="1"/>
            <a:r>
              <a:rPr lang="is-IS" sz="1400" dirty="0" smtClean="0">
                <a:latin typeface="Arial"/>
              </a:rPr>
              <a:t>Eftirfarandi getur talist til sjóðstreymis inn:</a:t>
            </a:r>
          </a:p>
          <a:p>
            <a:pPr lvl="2"/>
            <a:r>
              <a:rPr lang="is-IS" sz="1200" dirty="0" smtClean="0">
                <a:latin typeface="Arial"/>
              </a:rPr>
              <a:t>Iðgjöld</a:t>
            </a:r>
          </a:p>
          <a:p>
            <a:pPr lvl="2"/>
            <a:r>
              <a:rPr lang="is-IS" sz="1200" dirty="0" smtClean="0">
                <a:latin typeface="Arial"/>
              </a:rPr>
              <a:t>Endurkröfur verðmæta</a:t>
            </a:r>
          </a:p>
          <a:p>
            <a:pPr lvl="1"/>
            <a:r>
              <a:rPr lang="nn-NO" sz="1400" dirty="0" smtClean="0">
                <a:latin typeface="Arial"/>
              </a:rPr>
              <a:t>Ekki skal taka tillit til fjármagnstekna</a:t>
            </a:r>
          </a:p>
          <a:p>
            <a:pPr lvl="1"/>
            <a:r>
              <a:rPr lang="is-IS" sz="1400" dirty="0" smtClean="0">
                <a:latin typeface="Arial"/>
              </a:rPr>
              <a:t>Sjóðstreymi út skiptist með eftirfarandi hætti:</a:t>
            </a:r>
          </a:p>
          <a:p>
            <a:pPr lvl="2"/>
            <a:r>
              <a:rPr lang="is-IS" sz="1200" dirty="0" smtClean="0">
                <a:latin typeface="Arial"/>
              </a:rPr>
              <a:t>Tjóna/bótagreiðslur</a:t>
            </a:r>
          </a:p>
          <a:p>
            <a:pPr lvl="2"/>
            <a:r>
              <a:rPr lang="is-IS" sz="1200" dirty="0" smtClean="0">
                <a:latin typeface="Arial"/>
              </a:rPr>
              <a:t>Útgjöld vegna vátryggingaskuldbindinga</a:t>
            </a:r>
          </a:p>
          <a:p>
            <a:pPr lvl="2"/>
            <a:r>
              <a:rPr lang="is-IS" sz="1200" dirty="0" smtClean="0">
                <a:latin typeface="Arial"/>
              </a:rPr>
              <a:t>Aðrar greiðslur, t.d. skattar</a:t>
            </a:r>
          </a:p>
          <a:p>
            <a:endParaRPr lang="is-I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29FE-2111-43AB-9B35-65DE28FED14D}" type="slidenum">
              <a:rPr lang="is-IS" smtClean="0"/>
              <a:pPr/>
              <a:t>10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769441"/>
          </a:xfrm>
        </p:spPr>
        <p:txBody>
          <a:bodyPr>
            <a:spAutoFit/>
          </a:bodyPr>
          <a:lstStyle/>
          <a:p>
            <a:r>
              <a:rPr lang="is-IS" dirty="0" smtClean="0">
                <a:solidFill>
                  <a:srgbClr val="323232"/>
                </a:solidFill>
                <a:latin typeface="Arial"/>
              </a:rPr>
              <a:t>Vátryggingaskuld (6)</a:t>
            </a:r>
            <a:endParaRPr lang="is-IS" dirty="0">
              <a:solidFill>
                <a:srgbClr val="323232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3224" y="1724024"/>
            <a:ext cx="8560777" cy="408123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s-IS" sz="1600" b="1" dirty="0" smtClean="0">
                <a:latin typeface="Arial"/>
              </a:rPr>
              <a:t>Besta mat í skaðatryggingum</a:t>
            </a:r>
          </a:p>
          <a:p>
            <a:pPr lvl="1"/>
            <a:endParaRPr lang="nn-NO" sz="1600" dirty="0" smtClean="0">
              <a:latin typeface="Arial"/>
            </a:endParaRPr>
          </a:p>
          <a:p>
            <a:pPr lvl="1"/>
            <a:r>
              <a:rPr lang="nn-NO" sz="1600" dirty="0" smtClean="0">
                <a:latin typeface="Arial"/>
              </a:rPr>
              <a:t>Skal skiptast í iðgjaldaskuld og tjónaskuld</a:t>
            </a:r>
          </a:p>
          <a:p>
            <a:pPr lvl="1"/>
            <a:r>
              <a:rPr lang="is-IS" sz="1600" dirty="0" smtClean="0">
                <a:latin typeface="Arial"/>
              </a:rPr>
              <a:t>Iðgjaldaskuld er vegna tjónsatburða eftir uppgjörsdag</a:t>
            </a:r>
          </a:p>
          <a:p>
            <a:pPr lvl="1"/>
            <a:r>
              <a:rPr lang="is-IS" sz="1600" dirty="0" smtClean="0">
                <a:latin typeface="Arial"/>
              </a:rPr>
              <a:t>Við útreikning á iðgjaldaskuld skal taka tilliti til sjóðstreymis vegna</a:t>
            </a:r>
          </a:p>
          <a:p>
            <a:pPr lvl="2"/>
            <a:endParaRPr lang="is-IS" sz="1400" dirty="0" smtClean="0">
              <a:latin typeface="Arial"/>
            </a:endParaRPr>
          </a:p>
          <a:p>
            <a:pPr lvl="2"/>
            <a:r>
              <a:rPr lang="is-IS" sz="1400" dirty="0" smtClean="0">
                <a:latin typeface="Arial"/>
              </a:rPr>
              <a:t>framtíðariðgjalda</a:t>
            </a:r>
          </a:p>
          <a:p>
            <a:pPr lvl="2"/>
            <a:r>
              <a:rPr lang="is-IS" sz="1400" dirty="0" smtClean="0">
                <a:latin typeface="Arial"/>
              </a:rPr>
              <a:t>framtíðartjóna</a:t>
            </a:r>
          </a:p>
          <a:p>
            <a:pPr lvl="2"/>
            <a:r>
              <a:rPr lang="is-IS" sz="1400" dirty="0" smtClean="0">
                <a:latin typeface="Arial"/>
              </a:rPr>
              <a:t>rekstrarkostnaðar</a:t>
            </a:r>
          </a:p>
          <a:p>
            <a:pPr lvl="2"/>
            <a:r>
              <a:rPr lang="is-IS" sz="1400" dirty="0" smtClean="0">
                <a:latin typeface="Arial"/>
              </a:rPr>
              <a:t>viðvarandi rekstrar vátryggingasamninga í gildi</a:t>
            </a:r>
          </a:p>
          <a:p>
            <a:pPr lvl="1"/>
            <a:endParaRPr lang="is-IS" sz="1600" dirty="0" smtClean="0">
              <a:latin typeface="Arial"/>
            </a:endParaRPr>
          </a:p>
          <a:p>
            <a:pPr lvl="1"/>
            <a:r>
              <a:rPr lang="is-IS" sz="1600" dirty="0" smtClean="0">
                <a:latin typeface="Arial"/>
              </a:rPr>
              <a:t>Í iðgjaldaskuld skal gera ráð fyrir framtíðarhagnaði</a:t>
            </a:r>
          </a:p>
          <a:p>
            <a:pPr lvl="1"/>
            <a:r>
              <a:rPr lang="is-IS" sz="1600" dirty="0" smtClean="0">
                <a:latin typeface="Arial"/>
              </a:rPr>
              <a:t>Ekki er þörf á að reikna hvern þessara liða sérstaklega</a:t>
            </a:r>
          </a:p>
          <a:p>
            <a:pPr lvl="1"/>
            <a:r>
              <a:rPr lang="is-IS" sz="1600" dirty="0" smtClean="0">
                <a:latin typeface="Arial"/>
              </a:rPr>
              <a:t>Tjónaskuld er vegna tjónsatburða fyrir uppgjörsdag</a:t>
            </a:r>
          </a:p>
          <a:p>
            <a:endParaRPr lang="is-IS" sz="15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29FE-2111-43AB-9B35-65DE28FED14D}" type="slidenum">
              <a:rPr lang="is-IS" smtClean="0"/>
              <a:pPr/>
              <a:t>11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769441"/>
          </a:xfrm>
        </p:spPr>
        <p:txBody>
          <a:bodyPr>
            <a:spAutoFit/>
          </a:bodyPr>
          <a:lstStyle/>
          <a:p>
            <a:r>
              <a:rPr lang="is-IS" dirty="0" smtClean="0">
                <a:solidFill>
                  <a:srgbClr val="323232"/>
                </a:solidFill>
                <a:latin typeface="Arial"/>
              </a:rPr>
              <a:t>Vátryggingaskuld (7)</a:t>
            </a:r>
            <a:endParaRPr lang="is-IS" dirty="0">
              <a:solidFill>
                <a:srgbClr val="323232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3224" y="1724024"/>
            <a:ext cx="8560777" cy="415324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s-IS" sz="1700" b="1" dirty="0" smtClean="0">
                <a:latin typeface="Arial"/>
              </a:rPr>
              <a:t>Hlutur endurtryggjenda</a:t>
            </a:r>
          </a:p>
          <a:p>
            <a:pPr lvl="1"/>
            <a:endParaRPr lang="nn-NO" sz="1700" dirty="0" smtClean="0">
              <a:latin typeface="Arial"/>
            </a:endParaRPr>
          </a:p>
          <a:p>
            <a:pPr lvl="1"/>
            <a:r>
              <a:rPr lang="nn-NO" sz="1700" dirty="0" smtClean="0">
                <a:latin typeface="Arial"/>
              </a:rPr>
              <a:t>Reikna skal hlut endurtryggjenda með sama hætti og besta mat brúttó er reiknað</a:t>
            </a:r>
          </a:p>
          <a:p>
            <a:pPr lvl="1"/>
            <a:r>
              <a:rPr lang="is-IS" sz="1700" dirty="0" smtClean="0">
                <a:latin typeface="Arial"/>
              </a:rPr>
              <a:t>Þar sem áhættuálag er reiknað nettó er ekki þörf á að reikna áhættuálag í hlut endurtryggjenda</a:t>
            </a:r>
          </a:p>
          <a:p>
            <a:pPr lvl="1"/>
            <a:r>
              <a:rPr lang="is-IS" sz="1700" dirty="0" smtClean="0">
                <a:latin typeface="Arial"/>
              </a:rPr>
              <a:t>Taka skal tillit til þess tíma sem líður þar til bein greiðsla berst frá endurtryggjendum ef ástæða er til</a:t>
            </a:r>
          </a:p>
          <a:p>
            <a:pPr lvl="1"/>
            <a:r>
              <a:rPr lang="is-IS" sz="1700" dirty="0" smtClean="0">
                <a:latin typeface="Arial"/>
              </a:rPr>
              <a:t>Taka skal tillit til líkinda á gjaldþroti endurtryggjenda</a:t>
            </a:r>
          </a:p>
          <a:p>
            <a:pPr lvl="1"/>
            <a:r>
              <a:rPr lang="is-IS" sz="1700" dirty="0" smtClean="0">
                <a:latin typeface="Arial"/>
              </a:rPr>
              <a:t>Við gjaldþrot endurtryggjanda skal ekki reikna með hærra endurkröfuhlutfalli en 50%</a:t>
            </a:r>
          </a:p>
          <a:p>
            <a:pPr lvl="1"/>
            <a:r>
              <a:rPr lang="nn-NO" sz="1700" dirty="0" smtClean="0">
                <a:latin typeface="Arial"/>
              </a:rPr>
              <a:t>Hægt er að nota einfaldari aðferðir</a:t>
            </a:r>
          </a:p>
          <a:p>
            <a:endParaRPr lang="is-IS" sz="17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29FE-2111-43AB-9B35-65DE28FED14D}" type="slidenum">
              <a:rPr lang="is-IS" smtClean="0"/>
              <a:pPr/>
              <a:t>12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769441"/>
          </a:xfrm>
        </p:spPr>
        <p:txBody>
          <a:bodyPr>
            <a:spAutoFit/>
          </a:bodyPr>
          <a:lstStyle/>
          <a:p>
            <a:r>
              <a:rPr lang="is-IS" dirty="0" smtClean="0">
                <a:solidFill>
                  <a:srgbClr val="323232"/>
                </a:solidFill>
                <a:latin typeface="Arial"/>
              </a:rPr>
              <a:t>Vátryggingaskuld (8)</a:t>
            </a:r>
            <a:endParaRPr lang="is-IS" dirty="0">
              <a:solidFill>
                <a:srgbClr val="323232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3224" y="1724024"/>
            <a:ext cx="8560777" cy="487332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s-IS" sz="1400" b="1" dirty="0" smtClean="0">
                <a:latin typeface="Arial"/>
              </a:rPr>
              <a:t>Núvirðing vátryggingaskuldar</a:t>
            </a:r>
          </a:p>
          <a:p>
            <a:pPr lvl="1"/>
            <a:r>
              <a:rPr lang="is-IS" sz="1400" dirty="0" smtClean="0">
                <a:latin typeface="Arial"/>
              </a:rPr>
              <a:t>Nafnvaxtaferill útgefinn af CEIOPS</a:t>
            </a:r>
          </a:p>
          <a:p>
            <a:pPr lvl="1"/>
            <a:r>
              <a:rPr lang="is-IS" sz="1400" dirty="0" smtClean="0">
                <a:latin typeface="Arial"/>
              </a:rPr>
              <a:t>Nota skal eins árs vexti fyrir skemmri tíma en ár</a:t>
            </a:r>
          </a:p>
          <a:p>
            <a:pPr lvl="1"/>
            <a:r>
              <a:rPr lang="is-IS" sz="1400" dirty="0" smtClean="0">
                <a:latin typeface="Arial"/>
              </a:rPr>
              <a:t>Nota skal 50% gjaldhæfisálag (illiquidity premium)</a:t>
            </a:r>
          </a:p>
          <a:p>
            <a:pPr lvl="1"/>
            <a:endParaRPr lang="is-IS" sz="1400" dirty="0" smtClean="0">
              <a:latin typeface="Arial"/>
            </a:endParaRPr>
          </a:p>
          <a:p>
            <a:pPr>
              <a:buNone/>
            </a:pPr>
            <a:r>
              <a:rPr lang="is-IS" sz="1400" b="1" dirty="0" smtClean="0">
                <a:latin typeface="Arial"/>
              </a:rPr>
              <a:t>Áhættuálag</a:t>
            </a:r>
          </a:p>
          <a:p>
            <a:pPr lvl="1"/>
            <a:r>
              <a:rPr lang="is-IS" sz="1400" dirty="0" smtClean="0">
                <a:latin typeface="Arial"/>
              </a:rPr>
              <a:t>Svarar til raunvirðis á vátryggingaskuldinni við flutning til annars vátryggingafélags</a:t>
            </a:r>
          </a:p>
          <a:p>
            <a:pPr lvl="1"/>
            <a:r>
              <a:rPr lang="is-IS" sz="1400" dirty="0" smtClean="0">
                <a:latin typeface="Arial"/>
              </a:rPr>
              <a:t>Svarar til kostnaðar við að mæta SCR sem verður til vegna vátryggingastofnsins hjá nýja félaginu</a:t>
            </a:r>
          </a:p>
          <a:p>
            <a:pPr lvl="1"/>
            <a:r>
              <a:rPr lang="is-IS" sz="1400" dirty="0" smtClean="0">
                <a:latin typeface="Arial"/>
              </a:rPr>
              <a:t>Gert er ráð fyrir að allur stofninn sé fluttur í einu lagi</a:t>
            </a:r>
          </a:p>
          <a:p>
            <a:pPr lvl="1"/>
            <a:r>
              <a:rPr lang="is-IS" sz="1400" dirty="0" smtClean="0">
                <a:latin typeface="Arial"/>
              </a:rPr>
              <a:t>Síðan er álaginu dreift hlutfallslega á viðeigandi greinar</a:t>
            </a:r>
          </a:p>
          <a:p>
            <a:pPr lvl="1"/>
            <a:r>
              <a:rPr lang="is-IS" sz="1400" dirty="0" smtClean="0">
                <a:latin typeface="Arial"/>
              </a:rPr>
              <a:t>Ekki nota gjaldhæfisálag við núvirðingu</a:t>
            </a:r>
          </a:p>
          <a:p>
            <a:pPr lvl="1"/>
            <a:r>
              <a:rPr lang="is-IS" sz="1400" dirty="0" smtClean="0">
                <a:latin typeface="Arial"/>
              </a:rPr>
              <a:t>Hægt að gera ráð fyrir að SCR vegna markaðsáhættu sé 0 þar sem hægt sé að verja sig fullkomlega gegn markaðsáhættu í nýja félaginu</a:t>
            </a:r>
          </a:p>
          <a:p>
            <a:pPr lvl="1"/>
            <a:r>
              <a:rPr lang="is-IS" sz="1400" dirty="0" smtClean="0">
                <a:latin typeface="Arial"/>
              </a:rPr>
              <a:t>Miðað er við 6% fjármagnskostnað eins og áður</a:t>
            </a:r>
          </a:p>
          <a:p>
            <a:pPr lvl="1"/>
            <a:r>
              <a:rPr lang="is-IS" sz="1400" dirty="0" smtClean="0">
                <a:latin typeface="Arial"/>
              </a:rPr>
              <a:t>Þátttakendur skulu velja eins háþróaða aðferð og þeir ráða við og hentar félaginu</a:t>
            </a:r>
          </a:p>
          <a:p>
            <a:pPr lvl="1"/>
            <a:r>
              <a:rPr lang="is-IS" sz="1400" dirty="0" smtClean="0">
                <a:latin typeface="Arial"/>
              </a:rPr>
              <a:t>Eðlilegt er að aðferð sé í samræmi við aðferðina sem notuð er til að reikna SCR félagsins</a:t>
            </a:r>
          </a:p>
          <a:p>
            <a:endParaRPr lang="is-I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29FE-2111-43AB-9B35-65DE28FED14D}" type="slidenum">
              <a:rPr lang="is-IS" smtClean="0"/>
              <a:pPr/>
              <a:t>13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8229600" cy="769441"/>
          </a:xfrm>
        </p:spPr>
        <p:txBody>
          <a:bodyPr>
            <a:spAutoFit/>
          </a:bodyPr>
          <a:lstStyle/>
          <a:p>
            <a:r>
              <a:rPr lang="is-IS" dirty="0" smtClean="0">
                <a:solidFill>
                  <a:srgbClr val="323232"/>
                </a:solidFill>
                <a:latin typeface="Arial"/>
              </a:rPr>
              <a:t>Vátryggingaskuld (9)</a:t>
            </a:r>
            <a:endParaRPr lang="is-IS" dirty="0">
              <a:solidFill>
                <a:srgbClr val="323232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3224" y="1724024"/>
            <a:ext cx="8560777" cy="4153247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is-IS" sz="1900" b="1" dirty="0" smtClean="0">
                <a:latin typeface="Arial"/>
              </a:rPr>
              <a:t>Meðalhófsreglan</a:t>
            </a:r>
          </a:p>
          <a:p>
            <a:pPr lvl="1"/>
            <a:r>
              <a:rPr lang="nb-NO" sz="1900" dirty="0" smtClean="0">
                <a:latin typeface="Arial"/>
              </a:rPr>
              <a:t>Skref 1: Meta eðli, stærð og flækju áhættu félagsins</a:t>
            </a:r>
          </a:p>
          <a:p>
            <a:pPr lvl="1"/>
            <a:endParaRPr lang="is-IS" sz="1900" b="1" dirty="0" smtClean="0">
              <a:latin typeface="Arial"/>
            </a:endParaRPr>
          </a:p>
          <a:p>
            <a:pPr lvl="1"/>
            <a:endParaRPr lang="is-IS" sz="1900" dirty="0" smtClean="0">
              <a:latin typeface="Arial"/>
            </a:endParaRPr>
          </a:p>
          <a:p>
            <a:pPr lvl="1"/>
            <a:endParaRPr lang="is-IS" sz="1900" dirty="0" smtClean="0">
              <a:latin typeface="Arial"/>
            </a:endParaRPr>
          </a:p>
          <a:p>
            <a:pPr lvl="1"/>
            <a:endParaRPr lang="is-IS" sz="1900" dirty="0" smtClean="0">
              <a:latin typeface="Arial"/>
            </a:endParaRPr>
          </a:p>
          <a:p>
            <a:pPr lvl="1"/>
            <a:endParaRPr lang="is-IS" sz="1900" dirty="0" smtClean="0">
              <a:latin typeface="Arial"/>
            </a:endParaRPr>
          </a:p>
          <a:p>
            <a:pPr lvl="1"/>
            <a:endParaRPr lang="is-IS" sz="1900" dirty="0" smtClean="0">
              <a:latin typeface="Arial"/>
            </a:endParaRPr>
          </a:p>
          <a:p>
            <a:pPr lvl="1"/>
            <a:endParaRPr lang="is-IS" sz="1900" dirty="0" smtClean="0">
              <a:latin typeface="Arial"/>
            </a:endParaRPr>
          </a:p>
          <a:p>
            <a:pPr lvl="1"/>
            <a:endParaRPr lang="is-IS" sz="1900" dirty="0" smtClean="0">
              <a:latin typeface="Arial"/>
            </a:endParaRPr>
          </a:p>
          <a:p>
            <a:pPr lvl="1"/>
            <a:r>
              <a:rPr lang="is-IS" sz="1900" dirty="0" smtClean="0">
                <a:latin typeface="Arial"/>
              </a:rPr>
              <a:t>Skref 2: Skoða hvort matsaðferðin sé í réttu hlutfalli við mat á áhættu skv. skrefi 1, að teknu tilliti til líkanvillu</a:t>
            </a:r>
          </a:p>
          <a:p>
            <a:pPr lvl="1"/>
            <a:r>
              <a:rPr lang="is-IS" sz="1900" dirty="0" smtClean="0">
                <a:latin typeface="Arial"/>
              </a:rPr>
              <a:t>Þó er ekki gerð krafa um að líkanvilla sé reiknuð í QIS5</a:t>
            </a:r>
          </a:p>
          <a:p>
            <a:pPr lvl="1"/>
            <a:r>
              <a:rPr lang="is-IS" sz="1900" dirty="0" smtClean="0">
                <a:latin typeface="Arial"/>
              </a:rPr>
              <a:t>Þátttakendur beðnir að gera grein fyrir ef þeir telja að um slíka villu sé að ræða</a:t>
            </a:r>
          </a:p>
          <a:p>
            <a:pPr lvl="1"/>
            <a:r>
              <a:rPr lang="is-IS" sz="1900" dirty="0" smtClean="0">
                <a:latin typeface="Arial"/>
              </a:rPr>
              <a:t>Ekki heimilt að auka vátryggingaskuld vegna líkanvillu</a:t>
            </a:r>
          </a:p>
          <a:p>
            <a:endParaRPr lang="is-IS" sz="19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29FE-2111-43AB-9B35-65DE28FED14D}" type="slidenum">
              <a:rPr lang="is-IS" smtClean="0"/>
              <a:pPr/>
              <a:t>14</a:t>
            </a:fld>
            <a:endParaRPr lang="is-I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67013" y="2516188"/>
            <a:ext cx="3609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SCR Almennt</a:t>
            </a:r>
            <a:endParaRPr lang="is-I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29FE-2111-43AB-9B35-65DE28FED14D}" type="slidenum">
              <a:rPr lang="is-IS" smtClean="0"/>
              <a:pPr/>
              <a:t>15</a:t>
            </a:fld>
            <a:endParaRPr lang="is-IS"/>
          </a:p>
        </p:txBody>
      </p:sp>
      <p:sp>
        <p:nvSpPr>
          <p:cNvPr id="226" name="Rectangle 22"/>
          <p:cNvSpPr>
            <a:spLocks noChangeArrowheads="1"/>
          </p:cNvSpPr>
          <p:nvPr/>
        </p:nvSpPr>
        <p:spPr bwMode="auto">
          <a:xfrm>
            <a:off x="971600" y="4869160"/>
            <a:ext cx="533400" cy="337120"/>
          </a:xfrm>
          <a:prstGeom prst="rect">
            <a:avLst/>
          </a:prstGeom>
          <a:solidFill>
            <a:srgbClr val="CBDAED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s-IS"/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s-IS"/>
          </a:p>
        </p:txBody>
      </p:sp>
      <p:graphicFrame>
        <p:nvGraphicFramePr>
          <p:cNvPr id="58369" name="Object 1"/>
          <p:cNvGraphicFramePr>
            <a:graphicFrameLocks noChangeAspect="1"/>
          </p:cNvGraphicFramePr>
          <p:nvPr/>
        </p:nvGraphicFramePr>
        <p:xfrm>
          <a:off x="467544" y="1340768"/>
          <a:ext cx="7848872" cy="4781550"/>
        </p:xfrm>
        <a:graphic>
          <a:graphicData uri="http://schemas.openxmlformats.org/presentationml/2006/ole">
            <p:oleObj spid="_x0000_s58369" name="Slide" r:id="rId4" imgW="536526" imgH="402449" progId="PowerPoint.Slide.8">
              <p:embed/>
            </p:oleObj>
          </a:graphicData>
        </a:graphic>
      </p:graphicFrame>
      <p:sp>
        <p:nvSpPr>
          <p:cNvPr id="8" name="Oval 7"/>
          <p:cNvSpPr/>
          <p:nvPr/>
        </p:nvSpPr>
        <p:spPr bwMode="auto">
          <a:xfrm>
            <a:off x="755576" y="5589240"/>
            <a:ext cx="1080120" cy="432048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Char char="•"/>
              <a:tabLst/>
            </a:pPr>
            <a:endParaRPr kumimoji="0" lang="is-I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051720" y="2852936"/>
            <a:ext cx="1080120" cy="432048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Char char="•"/>
              <a:tabLst/>
            </a:pPr>
            <a:endParaRPr kumimoji="0" lang="is-I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3419872" y="4293096"/>
            <a:ext cx="113042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Char char="•"/>
              <a:tabLst/>
            </a:pPr>
            <a:endParaRPr kumimoji="0" lang="is-I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5868144" y="3789040"/>
            <a:ext cx="113042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Char char="•"/>
              <a:tabLst/>
            </a:pPr>
            <a:endParaRPr kumimoji="0" lang="is-I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6948264" y="2852936"/>
            <a:ext cx="113042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Char char="•"/>
              <a:tabLst/>
            </a:pPr>
            <a:endParaRPr kumimoji="0" lang="is-I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000472"/>
            <a:ext cx="8229600" cy="461665"/>
          </a:xfrm>
        </p:spPr>
        <p:txBody>
          <a:bodyPr>
            <a:spAutoFit/>
          </a:bodyPr>
          <a:lstStyle/>
          <a:p>
            <a:r>
              <a:rPr lang="is-IS" dirty="0" smtClean="0">
                <a:solidFill>
                  <a:srgbClr val="323232"/>
                </a:solidFill>
                <a:latin typeface="Arial"/>
              </a:rPr>
              <a:t>SCR-Almennt (2)</a:t>
            </a:r>
            <a:endParaRPr lang="is-IS" dirty="0">
              <a:solidFill>
                <a:srgbClr val="323232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s-IS" sz="2000" dirty="0" smtClean="0">
                <a:latin typeface="Arial"/>
              </a:rPr>
              <a:t>Allar tilvísanir til vátryggingaskuldar eiga við um vátryggingaskuld án áhættuálags</a:t>
            </a:r>
          </a:p>
          <a:p>
            <a:r>
              <a:rPr lang="is-IS" sz="2000" dirty="0" smtClean="0">
                <a:latin typeface="Arial"/>
              </a:rPr>
              <a:t>Útreikningar á sviðsmyndum byggja á breytingum á eignum umfram skuldbindingar, án áhættuálags og víkjandi lána (NAV)</a:t>
            </a:r>
          </a:p>
          <a:p>
            <a:r>
              <a:rPr lang="is-IS" sz="2000" dirty="0" smtClean="0">
                <a:latin typeface="Symbol" pitchFamily="18" charset="2"/>
              </a:rPr>
              <a:t>D</a:t>
            </a:r>
            <a:r>
              <a:rPr lang="is-IS" sz="2000" dirty="0" smtClean="0">
                <a:latin typeface="Arial"/>
              </a:rPr>
              <a:t>NAV táknar breytingar á eignum umfram skuldbindingar</a:t>
            </a:r>
          </a:p>
          <a:p>
            <a:r>
              <a:rPr lang="is-IS" sz="2000" dirty="0" smtClean="0">
                <a:latin typeface="Symbol" pitchFamily="18" charset="2"/>
              </a:rPr>
              <a:t>D</a:t>
            </a:r>
            <a:r>
              <a:rPr lang="is-IS" sz="2000" dirty="0" smtClean="0">
                <a:latin typeface="Arial"/>
              </a:rPr>
              <a:t>NAV &gt; 0 þýðir að eign lækkar</a:t>
            </a:r>
          </a:p>
          <a:p>
            <a:r>
              <a:rPr lang="is-IS" sz="2000" dirty="0" smtClean="0">
                <a:latin typeface="Arial"/>
              </a:rPr>
              <a:t>Við mat á sviðsmyndum skal taka tillit til viðurkenndra áhættuvarna félagsins</a:t>
            </a:r>
          </a:p>
          <a:p>
            <a:endParaRPr lang="is-I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29FE-2111-43AB-9B35-65DE28FED14D}" type="slidenum">
              <a:rPr lang="is-IS" smtClean="0"/>
              <a:pPr/>
              <a:t>16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928464"/>
            <a:ext cx="8229600" cy="461665"/>
          </a:xfrm>
        </p:spPr>
        <p:txBody>
          <a:bodyPr>
            <a:spAutoFit/>
          </a:bodyPr>
          <a:lstStyle/>
          <a:p>
            <a:r>
              <a:rPr lang="is-IS" dirty="0" smtClean="0">
                <a:solidFill>
                  <a:srgbClr val="323232"/>
                </a:solidFill>
                <a:latin typeface="Arial"/>
              </a:rPr>
              <a:t>SCR-Almennt (3)</a:t>
            </a:r>
            <a:endParaRPr lang="is-IS" dirty="0">
              <a:solidFill>
                <a:srgbClr val="323232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3224" y="1724024"/>
            <a:ext cx="8560777" cy="4441279"/>
          </a:xfrm>
        </p:spPr>
        <p:txBody>
          <a:bodyPr>
            <a:normAutofit/>
          </a:bodyPr>
          <a:lstStyle/>
          <a:p>
            <a:r>
              <a:rPr lang="is-IS" sz="2000" dirty="0" smtClean="0">
                <a:latin typeface="Symbol" pitchFamily="18" charset="2"/>
              </a:rPr>
              <a:t>D</a:t>
            </a:r>
            <a:r>
              <a:rPr lang="is-IS" sz="2000" dirty="0" smtClean="0">
                <a:latin typeface="Arial"/>
              </a:rPr>
              <a:t>NAV &lt; 0 leiðir til að krafa vegna viðkomandi áhættuþáttar verður 0</a:t>
            </a:r>
          </a:p>
          <a:p>
            <a:r>
              <a:rPr lang="nn-NO" sz="2000" dirty="0" smtClean="0">
                <a:latin typeface="Arial"/>
              </a:rPr>
              <a:t>SCR svarar til 99,5% VaR</a:t>
            </a:r>
          </a:p>
          <a:p>
            <a:r>
              <a:rPr lang="is-IS" sz="2000" dirty="0" smtClean="0">
                <a:latin typeface="Arial"/>
              </a:rPr>
              <a:t>SCR skal svara til samninga í gildi og nýrra viðskipta sem væntanleg eru á næstu 12 mánuðum</a:t>
            </a:r>
          </a:p>
          <a:p>
            <a:r>
              <a:rPr lang="is-IS" sz="2000" dirty="0" smtClean="0">
                <a:latin typeface="Arial"/>
              </a:rPr>
              <a:t>Þó er hvorki gert ráð fyrir hagnaði eða tapi á næstu 12 mánuðum</a:t>
            </a:r>
          </a:p>
          <a:p>
            <a:r>
              <a:rPr lang="is-IS" sz="2000" dirty="0" smtClean="0">
                <a:latin typeface="Arial"/>
              </a:rPr>
              <a:t>Eftirfarandi leiðir eru mögulegar til að reikna SCR</a:t>
            </a:r>
          </a:p>
          <a:p>
            <a:pPr lvl="1"/>
            <a:r>
              <a:rPr lang="is-IS" sz="2000" dirty="0" smtClean="0">
                <a:latin typeface="Arial"/>
              </a:rPr>
              <a:t>Alhliða líkan</a:t>
            </a:r>
          </a:p>
          <a:p>
            <a:pPr lvl="1"/>
            <a:r>
              <a:rPr lang="is-IS" sz="2000" dirty="0" smtClean="0">
                <a:latin typeface="Arial"/>
              </a:rPr>
              <a:t>Staðalformúla og hlutalíkan</a:t>
            </a:r>
          </a:p>
          <a:p>
            <a:pPr lvl="1"/>
            <a:r>
              <a:rPr lang="is-IS" sz="2000" dirty="0" smtClean="0">
                <a:latin typeface="Arial"/>
              </a:rPr>
              <a:t>Staðalformúla með eigin færibreytum</a:t>
            </a:r>
          </a:p>
          <a:p>
            <a:pPr lvl="1"/>
            <a:r>
              <a:rPr lang="is-IS" sz="2000" dirty="0" smtClean="0">
                <a:latin typeface="Arial"/>
              </a:rPr>
              <a:t>Staðalformúla</a:t>
            </a:r>
          </a:p>
          <a:p>
            <a:pPr lvl="1"/>
            <a:r>
              <a:rPr lang="is-IS" sz="2000" dirty="0" smtClean="0">
                <a:latin typeface="Arial"/>
              </a:rPr>
              <a:t>Einföldunaraðferðir</a:t>
            </a:r>
          </a:p>
          <a:p>
            <a:endParaRPr lang="is-I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29FE-2111-43AB-9B35-65DE28FED14D}" type="slidenum">
              <a:rPr lang="is-IS" smtClean="0"/>
              <a:pPr/>
              <a:t>17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928464"/>
            <a:ext cx="8229600" cy="461665"/>
          </a:xfrm>
        </p:spPr>
        <p:txBody>
          <a:bodyPr>
            <a:spAutoFit/>
          </a:bodyPr>
          <a:lstStyle/>
          <a:p>
            <a:r>
              <a:rPr lang="is-IS" dirty="0" smtClean="0">
                <a:solidFill>
                  <a:srgbClr val="323232"/>
                </a:solidFill>
                <a:latin typeface="Arial"/>
              </a:rPr>
              <a:t>SCR-Almennt (4)</a:t>
            </a:r>
            <a:endParaRPr lang="is-IS" dirty="0">
              <a:solidFill>
                <a:srgbClr val="323232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s-IS" smtClean="0">
                <a:latin typeface="Arial"/>
              </a:rPr>
              <a:t>Ákvörðun um hvort einföldunaraðferðir eru notaðar byggir á hliðstæðum reglum og varðandi vátryggingaskuld</a:t>
            </a:r>
          </a:p>
          <a:p>
            <a:r>
              <a:rPr lang="is-IS" smtClean="0">
                <a:latin typeface="Arial"/>
              </a:rPr>
              <a:t>Þátttakendur skulu taka til skoðunar hvort reglur um ágóðahlutdeild eða skattinneign sem myndast nýtist til að draga úr tapi sem verður skv. forsendum SCR</a:t>
            </a:r>
          </a:p>
          <a:p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29FE-2111-43AB-9B35-65DE28FED14D}" type="slidenum">
              <a:rPr lang="is-IS" smtClean="0"/>
              <a:pPr/>
              <a:t>18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769441"/>
          </a:xfrm>
        </p:spPr>
        <p:txBody>
          <a:bodyPr>
            <a:spAutoFit/>
          </a:bodyPr>
          <a:lstStyle/>
          <a:p>
            <a:r>
              <a:rPr lang="is-IS" dirty="0" smtClean="0">
                <a:solidFill>
                  <a:srgbClr val="323232"/>
                </a:solidFill>
                <a:latin typeface="Arial"/>
              </a:rPr>
              <a:t>SCR - Rekstraráhætta</a:t>
            </a:r>
            <a:endParaRPr lang="is-IS" dirty="0">
              <a:solidFill>
                <a:srgbClr val="323232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s-IS" dirty="0" smtClean="0">
                <a:latin typeface="Arial"/>
              </a:rPr>
              <a:t>Einföld formúla sem byggir á eftirfarandi</a:t>
            </a:r>
          </a:p>
          <a:p>
            <a:pPr lvl="1"/>
            <a:r>
              <a:rPr lang="is-IS" dirty="0" smtClean="0">
                <a:latin typeface="Arial"/>
              </a:rPr>
              <a:t>Iðgjöldum síðasta árs</a:t>
            </a:r>
          </a:p>
          <a:p>
            <a:pPr lvl="1"/>
            <a:r>
              <a:rPr lang="is-IS" dirty="0" smtClean="0">
                <a:latin typeface="Arial"/>
              </a:rPr>
              <a:t>Iðgjöldum þarsíðasta árs</a:t>
            </a:r>
          </a:p>
          <a:p>
            <a:pPr lvl="1"/>
            <a:r>
              <a:rPr lang="is-IS" dirty="0" smtClean="0">
                <a:latin typeface="Arial"/>
              </a:rPr>
              <a:t>Vátryggingaskuld</a:t>
            </a:r>
          </a:p>
          <a:p>
            <a:pPr lvl="1"/>
            <a:r>
              <a:rPr lang="is-IS" dirty="0" smtClean="0">
                <a:latin typeface="Arial"/>
              </a:rPr>
              <a:t>Rekstrarkostnaði í söfnunarlíftryggingum</a:t>
            </a:r>
          </a:p>
          <a:p>
            <a:pPr lvl="1"/>
            <a:r>
              <a:rPr lang="is-IS" dirty="0" smtClean="0">
                <a:latin typeface="Arial"/>
              </a:rPr>
              <a:t>Kjarna SCR</a:t>
            </a:r>
          </a:p>
          <a:p>
            <a:r>
              <a:rPr lang="is-IS" dirty="0" smtClean="0">
                <a:latin typeface="Arial"/>
              </a:rPr>
              <a:t>Nýjung að krafa er reiknuð vegna aukningar í iðgjöldum umfram 10%</a:t>
            </a:r>
          </a:p>
          <a:p>
            <a:endParaRPr lang="is-I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29FE-2111-43AB-9B35-65DE28FED14D}" type="slidenum">
              <a:rPr lang="is-IS" smtClean="0"/>
              <a:pPr/>
              <a:t>19</a:t>
            </a:fld>
            <a:endParaRPr lang="is-I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8229600" cy="769441"/>
          </a:xfrm>
        </p:spPr>
        <p:txBody>
          <a:bodyPr>
            <a:spAutoFit/>
          </a:bodyPr>
          <a:lstStyle/>
          <a:p>
            <a:r>
              <a:rPr lang="is-IS" dirty="0" smtClean="0">
                <a:solidFill>
                  <a:srgbClr val="323232"/>
                </a:solidFill>
                <a:latin typeface="Arial"/>
              </a:rPr>
              <a:t>Almennar upplýsingar</a:t>
            </a:r>
            <a:endParaRPr lang="is-IS" dirty="0">
              <a:solidFill>
                <a:srgbClr val="323232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s-IS" sz="2200" dirty="0" smtClean="0">
                <a:latin typeface="Arial"/>
              </a:rPr>
              <a:t>QIS5 er framkvæmt af CEIOPS að beiðni Framkvæmdastjórnar ESB</a:t>
            </a:r>
          </a:p>
          <a:p>
            <a:r>
              <a:rPr lang="is-IS" sz="2200" dirty="0" smtClean="0">
                <a:latin typeface="Arial"/>
              </a:rPr>
              <a:t>Allar upplýsingar um QIS5 má nálgast á heimasíðu CEIOPS, www.ceiops.eu, sjá flýtihnapp þar</a:t>
            </a:r>
          </a:p>
          <a:p>
            <a:r>
              <a:rPr lang="is-IS" sz="2200" dirty="0" smtClean="0">
                <a:latin typeface="Arial"/>
              </a:rPr>
              <a:t>Til að skil teljist fullbúin þarf að skila grunneyðublaðinu og svari við viðeigandi spurningum á spurningalistanum</a:t>
            </a:r>
          </a:p>
          <a:p>
            <a:r>
              <a:rPr lang="is-IS" sz="2200" dirty="0" smtClean="0">
                <a:latin typeface="Arial"/>
              </a:rPr>
              <a:t>QIS5 er ætlað að meta hver fjárhagsstaða vátryggingafélaga og samstæðna verður þegar Solvency II hefur tekið gildi</a:t>
            </a:r>
          </a:p>
          <a:p>
            <a:endParaRPr lang="is-IS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29FE-2111-43AB-9B35-65DE28FED14D}" type="slidenum">
              <a:rPr lang="is-IS" smtClean="0"/>
              <a:pPr/>
              <a:t>2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769441"/>
          </a:xfrm>
        </p:spPr>
        <p:txBody>
          <a:bodyPr>
            <a:spAutoFit/>
          </a:bodyPr>
          <a:lstStyle/>
          <a:p>
            <a:r>
              <a:rPr lang="is-IS" smtClean="0">
                <a:solidFill>
                  <a:srgbClr val="323232"/>
                </a:solidFill>
                <a:latin typeface="Arial"/>
              </a:rPr>
              <a:t>SCR - Óefnislegar eignir</a:t>
            </a:r>
            <a:endParaRPr lang="is-IS">
              <a:solidFill>
                <a:srgbClr val="323232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s-IS" dirty="0" smtClean="0">
                <a:latin typeface="Arial"/>
              </a:rPr>
              <a:t>Reiknað ef óefnislegar eignir eru taldar til eigna í efnahagsreikningi</a:t>
            </a:r>
          </a:p>
          <a:p>
            <a:r>
              <a:rPr lang="is-IS" dirty="0" smtClean="0">
                <a:latin typeface="Arial"/>
              </a:rPr>
              <a:t>SCR = 80% af óefnislegum eignum</a:t>
            </a:r>
          </a:p>
          <a:p>
            <a:endParaRPr lang="is-I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29FE-2111-43AB-9B35-65DE28FED14D}" type="slidenum">
              <a:rPr lang="is-IS" smtClean="0"/>
              <a:pPr/>
              <a:t>20</a:t>
            </a:fld>
            <a:endParaRPr lang="is-I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769441"/>
          </a:xfrm>
        </p:spPr>
        <p:txBody>
          <a:bodyPr>
            <a:spAutoFit/>
          </a:bodyPr>
          <a:lstStyle/>
          <a:p>
            <a:r>
              <a:rPr lang="is-IS" smtClean="0">
                <a:solidFill>
                  <a:srgbClr val="323232"/>
                </a:solidFill>
                <a:latin typeface="Arial"/>
              </a:rPr>
              <a:t>SCR - Markaðsáhætta</a:t>
            </a:r>
            <a:endParaRPr lang="is-IS">
              <a:solidFill>
                <a:srgbClr val="323232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3224" y="1724024"/>
            <a:ext cx="8560777" cy="42972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s-IS" sz="1600" b="1" dirty="0" smtClean="0">
                <a:latin typeface="Arial"/>
              </a:rPr>
              <a:t>Almennt</a:t>
            </a:r>
          </a:p>
          <a:p>
            <a:pPr lvl="1"/>
            <a:r>
              <a:rPr lang="is-IS" sz="1600" dirty="0" smtClean="0">
                <a:latin typeface="Arial"/>
              </a:rPr>
              <a:t>Tvenns konar fylgnifylki eftir því hvort vextir fara upp eða niður</a:t>
            </a:r>
          </a:p>
          <a:p>
            <a:pPr lvl="1"/>
            <a:r>
              <a:rPr lang="is-IS" sz="1600" dirty="0" smtClean="0">
                <a:latin typeface="Arial"/>
              </a:rPr>
              <a:t>Útreikningur markaðsáhættu byggir á sviðsmyndum</a:t>
            </a:r>
          </a:p>
          <a:p>
            <a:pPr lvl="1"/>
            <a:r>
              <a:rPr lang="is-IS" sz="1600" dirty="0" smtClean="0">
                <a:latin typeface="Arial"/>
              </a:rPr>
              <a:t>"Horfa í gegnum" verðbréfasjóði eins og kostur er</a:t>
            </a:r>
          </a:p>
          <a:p>
            <a:pPr lvl="1"/>
            <a:r>
              <a:rPr lang="is-IS" sz="1600" dirty="0" smtClean="0">
                <a:latin typeface="Arial"/>
              </a:rPr>
              <a:t>Annars að miða við fjárfestingarstefnu sjóðsins</a:t>
            </a:r>
          </a:p>
          <a:p>
            <a:pPr lvl="1"/>
            <a:r>
              <a:rPr lang="is-IS" sz="1600" dirty="0" smtClean="0">
                <a:latin typeface="Arial"/>
              </a:rPr>
              <a:t>Ef það er ekki mögulegt líta þá á verðbréfasjóði sem hlutabréf</a:t>
            </a:r>
          </a:p>
          <a:p>
            <a:pPr lvl="1"/>
            <a:endParaRPr lang="is-IS" sz="1600" dirty="0" smtClean="0">
              <a:latin typeface="Arial"/>
            </a:endParaRPr>
          </a:p>
          <a:p>
            <a:pPr>
              <a:buNone/>
            </a:pPr>
            <a:r>
              <a:rPr lang="is-IS" sz="1600" b="1" dirty="0" smtClean="0">
                <a:latin typeface="Arial"/>
              </a:rPr>
              <a:t>Vaxtaáhætta</a:t>
            </a:r>
          </a:p>
          <a:p>
            <a:pPr lvl="1"/>
            <a:r>
              <a:rPr lang="pt-BR" sz="1600" dirty="0" smtClean="0">
                <a:latin typeface="Arial"/>
              </a:rPr>
              <a:t>Eignir sem háðar eru vaxtaáhættu:</a:t>
            </a:r>
          </a:p>
          <a:p>
            <a:pPr lvl="2"/>
            <a:r>
              <a:rPr lang="is-IS" sz="1400" dirty="0" smtClean="0">
                <a:latin typeface="Arial"/>
              </a:rPr>
              <a:t>Verðbréf með föstum tekjum</a:t>
            </a:r>
          </a:p>
          <a:p>
            <a:pPr lvl="2"/>
            <a:r>
              <a:rPr lang="is-IS" sz="1400" dirty="0" smtClean="0">
                <a:latin typeface="Arial"/>
              </a:rPr>
              <a:t>Lánsfjármagn</a:t>
            </a:r>
          </a:p>
          <a:p>
            <a:pPr lvl="2"/>
            <a:r>
              <a:rPr lang="is-IS" sz="1400" dirty="0" smtClean="0">
                <a:latin typeface="Arial"/>
              </a:rPr>
              <a:t>Vátryggingaeignir</a:t>
            </a:r>
          </a:p>
          <a:p>
            <a:pPr lvl="1"/>
            <a:r>
              <a:rPr lang="is-IS" sz="1600" dirty="0" smtClean="0">
                <a:latin typeface="Arial"/>
              </a:rPr>
              <a:t>Vátryggingaskuld er einnig háð vaxtaáhættu</a:t>
            </a:r>
          </a:p>
          <a:p>
            <a:pPr lvl="1"/>
            <a:r>
              <a:rPr lang="is-IS" sz="1600" dirty="0" smtClean="0">
                <a:latin typeface="Arial"/>
              </a:rPr>
              <a:t>Miðað við áhrif hlutfallslegra breytinga á vaxtaferli</a:t>
            </a:r>
          </a:p>
          <a:p>
            <a:endParaRPr lang="is-I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29FE-2111-43AB-9B35-65DE28FED14D}" type="slidenum">
              <a:rPr lang="is-IS" smtClean="0"/>
              <a:pPr/>
              <a:t>21</a:t>
            </a:fld>
            <a:endParaRPr lang="is-I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769441"/>
          </a:xfrm>
        </p:spPr>
        <p:txBody>
          <a:bodyPr>
            <a:spAutoFit/>
          </a:bodyPr>
          <a:lstStyle/>
          <a:p>
            <a:r>
              <a:rPr lang="is-IS" dirty="0" smtClean="0">
                <a:solidFill>
                  <a:srgbClr val="323232"/>
                </a:solidFill>
                <a:latin typeface="Arial"/>
              </a:rPr>
              <a:t>SCR - Markaðsáhætta (2)</a:t>
            </a:r>
            <a:endParaRPr lang="is-IS" dirty="0">
              <a:solidFill>
                <a:srgbClr val="323232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3224" y="1724024"/>
            <a:ext cx="8560777" cy="422525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s-IS" sz="1400" b="1" dirty="0" smtClean="0">
                <a:latin typeface="Arial"/>
              </a:rPr>
              <a:t>Hlutabréfaáhætta</a:t>
            </a:r>
          </a:p>
          <a:p>
            <a:pPr lvl="1"/>
            <a:r>
              <a:rPr lang="is-IS" sz="1400" dirty="0" smtClean="0">
                <a:latin typeface="Arial"/>
              </a:rPr>
              <a:t>Global equity = hlutabréf á skráðum verðbréfamörkuðum í löndum EES eða OECD</a:t>
            </a:r>
          </a:p>
          <a:p>
            <a:pPr lvl="1"/>
            <a:r>
              <a:rPr lang="is-IS" sz="1400" dirty="0" smtClean="0">
                <a:latin typeface="Arial"/>
              </a:rPr>
              <a:t>Other equity = Aðrar tegundir hlutabréfa</a:t>
            </a:r>
          </a:p>
          <a:p>
            <a:pPr lvl="1"/>
            <a:r>
              <a:rPr lang="is-IS" sz="1400" dirty="0" smtClean="0">
                <a:latin typeface="Arial"/>
              </a:rPr>
              <a:t>Samhverf aðlögun gerir nú ráð fyrir að krafa vegna skráðra verðbréfa miðist við 30%</a:t>
            </a:r>
          </a:p>
          <a:p>
            <a:pPr lvl="1"/>
            <a:r>
              <a:rPr lang="is-IS" sz="1400" dirty="0" smtClean="0">
                <a:latin typeface="Arial"/>
              </a:rPr>
              <a:t>Krafa vegna stefnumótandi eignar í dóttur- eða hlutdeildarfélagi er 22%</a:t>
            </a:r>
          </a:p>
          <a:p>
            <a:pPr lvl="1"/>
            <a:r>
              <a:rPr lang="is-IS" sz="1400" dirty="0" smtClean="0">
                <a:latin typeface="Arial"/>
              </a:rPr>
              <a:t>Krafa vegna eignar í fjármálafyrirtæki er 0 enda er sú eign dregin frá gjaldþoli</a:t>
            </a:r>
          </a:p>
          <a:p>
            <a:pPr lvl="1"/>
            <a:endParaRPr lang="is-IS" sz="1400" dirty="0" smtClean="0">
              <a:latin typeface="Arial"/>
            </a:endParaRPr>
          </a:p>
          <a:p>
            <a:pPr>
              <a:buNone/>
            </a:pPr>
            <a:r>
              <a:rPr lang="is-IS" sz="1400" b="1" dirty="0" smtClean="0">
                <a:latin typeface="Arial"/>
              </a:rPr>
              <a:t>Fasteignaáhætta</a:t>
            </a:r>
          </a:p>
          <a:p>
            <a:pPr lvl="1"/>
            <a:r>
              <a:rPr lang="nn-NO" sz="1400" dirty="0" smtClean="0">
                <a:latin typeface="Arial"/>
              </a:rPr>
              <a:t>Fasteignir, lóðir og óhreyfanleg eignaréttindi</a:t>
            </a:r>
          </a:p>
          <a:p>
            <a:pPr lvl="1"/>
            <a:r>
              <a:rPr lang="is-IS" sz="1400" dirty="0" smtClean="0">
                <a:latin typeface="Arial"/>
              </a:rPr>
              <a:t>Beinn og óbeinn eignarhlutur í fasteignafélögum sem ætlaður er til fjárfestingar</a:t>
            </a:r>
          </a:p>
          <a:p>
            <a:pPr lvl="1"/>
            <a:r>
              <a:rPr lang="is-IS" sz="1400" dirty="0" smtClean="0">
                <a:latin typeface="Arial"/>
              </a:rPr>
              <a:t>Fasteignir til eigin nota</a:t>
            </a:r>
          </a:p>
          <a:p>
            <a:pPr lvl="1"/>
            <a:r>
              <a:rPr lang="is-IS" sz="1400" dirty="0" smtClean="0">
                <a:latin typeface="Arial"/>
              </a:rPr>
              <a:t>Eftirfarandi eignir teljast til hlutabréfaáhættu:</a:t>
            </a:r>
          </a:p>
          <a:p>
            <a:pPr lvl="2"/>
            <a:r>
              <a:rPr lang="nn-NO" sz="1300" dirty="0" smtClean="0">
                <a:latin typeface="Arial"/>
              </a:rPr>
              <a:t>Fjárfestingarfélag sem sérhæfir sig í eignastýringu fasteigna</a:t>
            </a:r>
          </a:p>
          <a:p>
            <a:pPr lvl="2"/>
            <a:r>
              <a:rPr lang="is-IS" sz="1300" dirty="0" smtClean="0">
                <a:latin typeface="Arial"/>
              </a:rPr>
              <a:t>Fjárfestingarfélag sem tekur þátt í þróun og uppbyggingu fasteignaverkefna</a:t>
            </a:r>
          </a:p>
          <a:p>
            <a:pPr lvl="2"/>
            <a:r>
              <a:rPr lang="is-IS" sz="1300" dirty="0" smtClean="0">
                <a:latin typeface="Arial"/>
              </a:rPr>
              <a:t>Fjárfesting í félagi sem tekur lán til að fjármagna eignarhald í fasteignum</a:t>
            </a:r>
          </a:p>
          <a:p>
            <a:pPr lvl="1"/>
            <a:r>
              <a:rPr lang="nn-NO" sz="1400" dirty="0" smtClean="0">
                <a:latin typeface="Arial"/>
              </a:rPr>
              <a:t>Gert ráð fyrir 20% lækkun fasteigna</a:t>
            </a:r>
          </a:p>
          <a:p>
            <a:endParaRPr lang="is-I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29FE-2111-43AB-9B35-65DE28FED14D}" type="slidenum">
              <a:rPr lang="is-IS" smtClean="0"/>
              <a:pPr/>
              <a:t>22</a:t>
            </a:fld>
            <a:endParaRPr lang="is-I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69441"/>
          </a:xfrm>
        </p:spPr>
        <p:txBody>
          <a:bodyPr>
            <a:spAutoFit/>
          </a:bodyPr>
          <a:lstStyle/>
          <a:p>
            <a:r>
              <a:rPr lang="is-IS" dirty="0" smtClean="0">
                <a:solidFill>
                  <a:srgbClr val="323232"/>
                </a:solidFill>
                <a:latin typeface="Arial"/>
              </a:rPr>
              <a:t>SCR - Markaðsáhætta (3)</a:t>
            </a:r>
            <a:endParaRPr lang="is-IS" dirty="0">
              <a:solidFill>
                <a:srgbClr val="323232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3224" y="1724024"/>
            <a:ext cx="8560777" cy="408123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s-IS" sz="1400" b="1" dirty="0" smtClean="0">
                <a:latin typeface="Arial"/>
              </a:rPr>
              <a:t>Gjaldmiðlaáhætta</a:t>
            </a:r>
          </a:p>
          <a:p>
            <a:pPr lvl="1"/>
            <a:r>
              <a:rPr lang="is-IS" sz="1400" dirty="0" smtClean="0">
                <a:latin typeface="Arial"/>
              </a:rPr>
              <a:t>Taka skal tillit til allra mögulegra þátta sem borið geta gjaldmiðlaáhættu</a:t>
            </a:r>
          </a:p>
          <a:p>
            <a:pPr lvl="1"/>
            <a:r>
              <a:rPr lang="is-IS" sz="1400" dirty="0" smtClean="0">
                <a:latin typeface="Arial"/>
              </a:rPr>
              <a:t>Heimagjaldmiðill er sá gjaldmiðill sem félagið gerir upp í </a:t>
            </a:r>
          </a:p>
          <a:p>
            <a:pPr lvl="1"/>
            <a:r>
              <a:rPr lang="is-IS" sz="1400" dirty="0" smtClean="0">
                <a:latin typeface="Arial"/>
              </a:rPr>
              <a:t>Miðað er við 25% hækkun eða lækkun erlendra gjaldmiðla gagnvart heimagjaldmiðli</a:t>
            </a:r>
          </a:p>
          <a:p>
            <a:endParaRPr lang="is-IS" sz="1400" dirty="0" smtClean="0">
              <a:latin typeface="Arial"/>
            </a:endParaRPr>
          </a:p>
          <a:p>
            <a:pPr>
              <a:buNone/>
            </a:pPr>
            <a:r>
              <a:rPr lang="is-IS" sz="1400" b="1" dirty="0" smtClean="0">
                <a:latin typeface="Arial"/>
              </a:rPr>
              <a:t>Skuldatryggingaálagsáhætta</a:t>
            </a:r>
          </a:p>
          <a:p>
            <a:pPr lvl="1"/>
            <a:r>
              <a:rPr lang="is-IS" sz="1400" dirty="0" smtClean="0">
                <a:latin typeface="Arial"/>
              </a:rPr>
              <a:t>Fyrirtækjaskuldabréf</a:t>
            </a:r>
          </a:p>
          <a:p>
            <a:pPr lvl="1"/>
            <a:r>
              <a:rPr lang="is-IS" sz="1400" dirty="0" smtClean="0">
                <a:latin typeface="Arial"/>
              </a:rPr>
              <a:t>Víkjandi skuldabréf</a:t>
            </a:r>
          </a:p>
          <a:p>
            <a:pPr lvl="1"/>
            <a:r>
              <a:rPr lang="is-IS" sz="1400" dirty="0" smtClean="0">
                <a:latin typeface="Arial"/>
              </a:rPr>
              <a:t>Önnur skuldabréf sem gefin eru út til að mæta eiginfjárkröfum fjármálafyrirtækja (hybrid debt)</a:t>
            </a:r>
          </a:p>
          <a:p>
            <a:pPr lvl="1"/>
            <a:r>
              <a:rPr lang="is-IS" sz="1400" dirty="0" smtClean="0">
                <a:latin typeface="Arial"/>
              </a:rPr>
              <a:t>Skuldabréf útgefin af ríkum EES, fjölþjóða þróunarbönkum eða ECB bera ekki skuldatryggingaálagsáhættu</a:t>
            </a:r>
          </a:p>
          <a:p>
            <a:pPr lvl="1"/>
            <a:r>
              <a:rPr lang="is-IS" sz="1400" dirty="0" smtClean="0">
                <a:latin typeface="Arial"/>
              </a:rPr>
              <a:t>Gefa skal upp kröfur á ríki og ECB í QIS5</a:t>
            </a:r>
          </a:p>
          <a:p>
            <a:pPr lvl="1"/>
            <a:r>
              <a:rPr lang="is-IS" sz="1400" dirty="0" smtClean="0">
                <a:latin typeface="Arial"/>
              </a:rPr>
              <a:t>Hægt er að nota einföldunaraðferð</a:t>
            </a:r>
          </a:p>
          <a:p>
            <a:endParaRPr lang="is-I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29FE-2111-43AB-9B35-65DE28FED14D}" type="slidenum">
              <a:rPr lang="is-IS" smtClean="0"/>
              <a:pPr/>
              <a:t>23</a:t>
            </a:fld>
            <a:endParaRPr lang="is-I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769441"/>
          </a:xfrm>
        </p:spPr>
        <p:txBody>
          <a:bodyPr>
            <a:spAutoFit/>
          </a:bodyPr>
          <a:lstStyle/>
          <a:p>
            <a:r>
              <a:rPr lang="is-IS" dirty="0" smtClean="0">
                <a:solidFill>
                  <a:srgbClr val="323232"/>
                </a:solidFill>
                <a:latin typeface="Arial"/>
              </a:rPr>
              <a:t>SCR - Markaðsáhætta (4)</a:t>
            </a:r>
            <a:endParaRPr lang="is-IS" dirty="0">
              <a:solidFill>
                <a:srgbClr val="323232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3224" y="1724024"/>
            <a:ext cx="8560777" cy="422525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s-IS" sz="1600" b="1" dirty="0" smtClean="0">
                <a:latin typeface="Arial"/>
              </a:rPr>
              <a:t>Samþjöppunaráhætta</a:t>
            </a:r>
          </a:p>
          <a:p>
            <a:pPr lvl="1"/>
            <a:r>
              <a:rPr lang="is-IS" sz="1600" dirty="0" smtClean="0">
                <a:latin typeface="Arial"/>
              </a:rPr>
              <a:t>Allar eignir sem bera hlutabréfa-, fasteigna- og skuldatryggingaálagsáhættu</a:t>
            </a:r>
          </a:p>
          <a:p>
            <a:pPr lvl="1"/>
            <a:r>
              <a:rPr lang="is-IS" sz="1600" dirty="0" smtClean="0">
                <a:latin typeface="Arial"/>
              </a:rPr>
              <a:t>Líta skal á áhættuskuldbindingar innan samstæðu sem eina áhættuskuldbindingu</a:t>
            </a:r>
          </a:p>
          <a:p>
            <a:pPr lvl="1"/>
            <a:r>
              <a:rPr lang="is-IS" sz="1600" dirty="0" smtClean="0">
                <a:latin typeface="Arial"/>
              </a:rPr>
              <a:t>Eftirfarandi eignir eru undanþegnar samþjöppunaráhættu</a:t>
            </a:r>
          </a:p>
          <a:p>
            <a:pPr lvl="2"/>
            <a:r>
              <a:rPr lang="is-IS" sz="1400" dirty="0" smtClean="0">
                <a:latin typeface="Arial"/>
              </a:rPr>
              <a:t>fjárfestingar í söfnunarlíftryggingum</a:t>
            </a:r>
          </a:p>
          <a:p>
            <a:pPr lvl="2"/>
            <a:r>
              <a:rPr lang="is-IS" sz="1400" dirty="0" smtClean="0">
                <a:latin typeface="Arial"/>
              </a:rPr>
              <a:t>áhættuskuldbindingar gagnvart öðrum eftirlitsskyldum aðilum í samstæðunni (þó ekki bönkum)</a:t>
            </a:r>
          </a:p>
          <a:p>
            <a:pPr lvl="2"/>
            <a:r>
              <a:rPr lang="pt-BR" sz="1400" dirty="0" smtClean="0">
                <a:latin typeface="Arial"/>
              </a:rPr>
              <a:t>eignir sem falla undir mótaðilaáhættu</a:t>
            </a:r>
          </a:p>
          <a:p>
            <a:pPr lvl="1"/>
            <a:r>
              <a:rPr lang="is-IS" sz="1600" dirty="0" smtClean="0">
                <a:latin typeface="Arial"/>
              </a:rPr>
              <a:t>Skuldabréf útgefin af ríkum EES, fjölþjóða þróunarbönkum eða ECB bera ekki skuldatryggingaálagsáhættu</a:t>
            </a:r>
          </a:p>
          <a:p>
            <a:pPr lvl="1"/>
            <a:r>
              <a:rPr lang="is-IS" sz="1600" dirty="0" smtClean="0">
                <a:latin typeface="Arial"/>
              </a:rPr>
              <a:t>Þó skal gera grein fyrir því ef hlutfall slíkra eigna fer upp fyrir 10%</a:t>
            </a:r>
          </a:p>
          <a:p>
            <a:pPr lvl="1"/>
            <a:r>
              <a:rPr lang="is-IS" sz="1600" dirty="0" smtClean="0">
                <a:latin typeface="Arial"/>
              </a:rPr>
              <a:t>Hlutfallið miðast við allar eignir sem bera samþjöppunaráhættu auk ríkisskuldabréfa</a:t>
            </a:r>
          </a:p>
          <a:p>
            <a:pPr lvl="1"/>
            <a:r>
              <a:rPr lang="is-IS" sz="1600" dirty="0" smtClean="0">
                <a:latin typeface="Arial"/>
              </a:rPr>
              <a:t>Innstæður í bönkum með ríkisábyrgð falla ekki undir samþjöppunaráhættu</a:t>
            </a:r>
          </a:p>
          <a:p>
            <a:endParaRPr lang="is-I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29FE-2111-43AB-9B35-65DE28FED14D}" type="slidenum">
              <a:rPr lang="is-IS" smtClean="0"/>
              <a:pPr/>
              <a:t>24</a:t>
            </a:fld>
            <a:endParaRPr lang="is-I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769441"/>
          </a:xfrm>
        </p:spPr>
        <p:txBody>
          <a:bodyPr>
            <a:spAutoFit/>
          </a:bodyPr>
          <a:lstStyle/>
          <a:p>
            <a:r>
              <a:rPr lang="is-IS" dirty="0" smtClean="0">
                <a:solidFill>
                  <a:srgbClr val="323232"/>
                </a:solidFill>
                <a:latin typeface="Arial"/>
              </a:rPr>
              <a:t>SCR - Markaðsáhætta (5)</a:t>
            </a:r>
            <a:endParaRPr lang="is-IS" dirty="0">
              <a:solidFill>
                <a:srgbClr val="323232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s-IS" dirty="0" smtClean="0">
                <a:latin typeface="Arial"/>
              </a:rPr>
              <a:t>Gjaldhæfisálagsáhætta</a:t>
            </a:r>
          </a:p>
          <a:p>
            <a:pPr lvl="1"/>
            <a:r>
              <a:rPr lang="is-IS" dirty="0" smtClean="0">
                <a:latin typeface="Arial"/>
              </a:rPr>
              <a:t>Hættan á að vátryggingaskuld aukist vegna þess að gjaldhæfisálag lækkar</a:t>
            </a:r>
          </a:p>
          <a:p>
            <a:pPr lvl="1"/>
            <a:r>
              <a:rPr lang="is-IS" dirty="0" smtClean="0">
                <a:latin typeface="Arial"/>
              </a:rPr>
              <a:t>Skuldatryggingaálagsáhætta tekur á því ef gjaldhæfisálag hækkar</a:t>
            </a:r>
          </a:p>
          <a:p>
            <a:pPr lvl="1"/>
            <a:r>
              <a:rPr lang="is-IS" dirty="0" smtClean="0">
                <a:latin typeface="Arial"/>
              </a:rPr>
              <a:t>Útreikningur vátryggingaskuldarinnar miðað við nýja lægri ávöxtunarkröfu</a:t>
            </a:r>
          </a:p>
          <a:p>
            <a:endParaRPr lang="is-I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29FE-2111-43AB-9B35-65DE28FED14D}" type="slidenum">
              <a:rPr lang="is-IS" smtClean="0"/>
              <a:pPr/>
              <a:t>25</a:t>
            </a:fld>
            <a:endParaRPr lang="is-I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769441"/>
          </a:xfrm>
        </p:spPr>
        <p:txBody>
          <a:bodyPr>
            <a:spAutoFit/>
          </a:bodyPr>
          <a:lstStyle/>
          <a:p>
            <a:r>
              <a:rPr lang="is-IS" dirty="0" smtClean="0">
                <a:solidFill>
                  <a:srgbClr val="323232"/>
                </a:solidFill>
                <a:latin typeface="Arial"/>
              </a:rPr>
              <a:t>SCR - Mótaðilaáhætta</a:t>
            </a:r>
            <a:endParaRPr lang="is-IS" dirty="0">
              <a:solidFill>
                <a:srgbClr val="323232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3224" y="1724024"/>
            <a:ext cx="8560777" cy="3865215"/>
          </a:xfrm>
        </p:spPr>
        <p:txBody>
          <a:bodyPr>
            <a:normAutofit fontScale="92500" lnSpcReduction="20000"/>
          </a:bodyPr>
          <a:lstStyle/>
          <a:p>
            <a:r>
              <a:rPr lang="is-IS" sz="1700" dirty="0" smtClean="0">
                <a:latin typeface="Arial"/>
              </a:rPr>
              <a:t>Áhættuskuldbindingar í flokki 1 njóta takmarkaðra fjölþættingaráhrifa og mótaðillinn er líklega með lánshæfismat</a:t>
            </a:r>
          </a:p>
          <a:p>
            <a:endParaRPr lang="is-IS" sz="1700" dirty="0" smtClean="0">
              <a:latin typeface="Arial"/>
            </a:endParaRPr>
          </a:p>
          <a:p>
            <a:pPr lvl="1"/>
            <a:r>
              <a:rPr lang="is-IS" sz="1700" dirty="0" smtClean="0">
                <a:latin typeface="Arial"/>
              </a:rPr>
              <a:t>endurtryggingasamningar</a:t>
            </a:r>
          </a:p>
          <a:p>
            <a:pPr lvl="1"/>
            <a:r>
              <a:rPr lang="is-IS" sz="1700" dirty="0" smtClean="0">
                <a:latin typeface="Arial"/>
              </a:rPr>
              <a:t>verðbréfun og afleiður</a:t>
            </a:r>
          </a:p>
          <a:p>
            <a:pPr lvl="1"/>
            <a:r>
              <a:rPr lang="is-IS" sz="1700" dirty="0" smtClean="0">
                <a:latin typeface="Arial"/>
              </a:rPr>
              <a:t>aðrar áhættuvarnir</a:t>
            </a:r>
          </a:p>
          <a:p>
            <a:pPr lvl="1"/>
            <a:r>
              <a:rPr lang="is-IS" sz="1700" dirty="0" smtClean="0">
                <a:latin typeface="Arial"/>
              </a:rPr>
              <a:t>bundnir innlánsreikningar í bönkum</a:t>
            </a:r>
          </a:p>
          <a:p>
            <a:pPr lvl="1"/>
            <a:endParaRPr lang="is-IS" sz="1700" dirty="0" smtClean="0">
              <a:latin typeface="Arial"/>
            </a:endParaRPr>
          </a:p>
          <a:p>
            <a:r>
              <a:rPr lang="is-IS" sz="1700" dirty="0" smtClean="0">
                <a:latin typeface="Arial"/>
              </a:rPr>
              <a:t>Líta skal á mótaðila innan sömu samstæðu sem háða mótaðila</a:t>
            </a:r>
          </a:p>
          <a:p>
            <a:endParaRPr lang="is-IS" sz="1700" dirty="0" smtClean="0">
              <a:latin typeface="Arial"/>
            </a:endParaRPr>
          </a:p>
          <a:p>
            <a:r>
              <a:rPr lang="is-IS" sz="1700" dirty="0" smtClean="0">
                <a:latin typeface="Arial"/>
              </a:rPr>
              <a:t>Áhættuskuldbindingar í flokki 2 njóta fjölþættingaráhrifa en mótaðili er líklega ekki með lánshæfismat</a:t>
            </a:r>
          </a:p>
          <a:p>
            <a:endParaRPr lang="is-IS" sz="1700" dirty="0" smtClean="0">
              <a:latin typeface="Arial"/>
            </a:endParaRPr>
          </a:p>
          <a:p>
            <a:pPr lvl="1"/>
            <a:r>
              <a:rPr lang="is-IS" sz="1700" dirty="0" smtClean="0">
                <a:latin typeface="Arial"/>
              </a:rPr>
              <a:t>kröfur á vátryggingamiðlara</a:t>
            </a:r>
          </a:p>
          <a:p>
            <a:pPr lvl="1"/>
            <a:r>
              <a:rPr lang="nn-NO" sz="1700" dirty="0" smtClean="0">
                <a:latin typeface="Arial"/>
              </a:rPr>
              <a:t>veðlán og aðrar kröfur á vátryggingartaka</a:t>
            </a:r>
          </a:p>
          <a:p>
            <a:endParaRPr lang="is-IS" sz="17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29FE-2111-43AB-9B35-65DE28FED14D}" type="slidenum">
              <a:rPr lang="is-IS" smtClean="0"/>
              <a:pPr/>
              <a:t>26</a:t>
            </a:fld>
            <a:endParaRPr lang="is-I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769441"/>
          </a:xfrm>
        </p:spPr>
        <p:txBody>
          <a:bodyPr>
            <a:spAutoFit/>
          </a:bodyPr>
          <a:lstStyle/>
          <a:p>
            <a:r>
              <a:rPr lang="is-IS" dirty="0" smtClean="0">
                <a:solidFill>
                  <a:srgbClr val="323232"/>
                </a:solidFill>
                <a:latin typeface="Arial"/>
              </a:rPr>
              <a:t>SCR - Mótaðilaáhætta (2)</a:t>
            </a:r>
            <a:endParaRPr lang="is-IS" dirty="0">
              <a:solidFill>
                <a:srgbClr val="323232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s-IS" sz="1900" dirty="0" smtClean="0">
                <a:latin typeface="Arial"/>
              </a:rPr>
              <a:t>Bankar án lánshæfismats skulu meðhöndlaðir eins og þeir væru með einkunnina BBB</a:t>
            </a:r>
          </a:p>
          <a:p>
            <a:r>
              <a:rPr lang="is-IS" sz="1900" dirty="0" smtClean="0">
                <a:latin typeface="Arial"/>
              </a:rPr>
              <a:t>Vegna markaðsáhættu og líftryggingaáhættu eru áhrif áhættuvarna á SCR eininguna (e. module) reiknuð</a:t>
            </a:r>
          </a:p>
          <a:p>
            <a:r>
              <a:rPr lang="is-IS" sz="1900" dirty="0" smtClean="0">
                <a:latin typeface="Arial"/>
              </a:rPr>
              <a:t>Fyrir skaðatryggingaáhættu er notuð formúla til að reikna áhrif áhættuvarna</a:t>
            </a:r>
          </a:p>
          <a:p>
            <a:r>
              <a:rPr lang="is-IS" sz="1900" dirty="0" smtClean="0">
                <a:latin typeface="Arial"/>
              </a:rPr>
              <a:t>Hægt er að nota áætlað virði veða til að lækka áhættuskuldbindingar vegna bílalána - miða við 85% af markaðsvirði</a:t>
            </a:r>
          </a:p>
          <a:p>
            <a:r>
              <a:rPr lang="is-IS" sz="1900" dirty="0" smtClean="0">
                <a:latin typeface="Arial"/>
              </a:rPr>
              <a:t>Hægt að skuldajafna ef félagið skuldar viðkomandi mótaðila</a:t>
            </a:r>
          </a:p>
          <a:p>
            <a:endParaRPr lang="is-IS" sz="19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29FE-2111-43AB-9B35-65DE28FED14D}" type="slidenum">
              <a:rPr lang="is-IS" smtClean="0"/>
              <a:pPr/>
              <a:t>27</a:t>
            </a:fld>
            <a:endParaRPr lang="is-I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769441"/>
          </a:xfrm>
        </p:spPr>
        <p:txBody>
          <a:bodyPr>
            <a:spAutoFit/>
          </a:bodyPr>
          <a:lstStyle/>
          <a:p>
            <a:r>
              <a:rPr lang="is-IS" dirty="0" smtClean="0">
                <a:solidFill>
                  <a:srgbClr val="323232"/>
                </a:solidFill>
                <a:latin typeface="Arial"/>
              </a:rPr>
              <a:t>SCR - Mótaðilaáhætta (3)</a:t>
            </a:r>
            <a:endParaRPr lang="is-IS" dirty="0">
              <a:solidFill>
                <a:srgbClr val="323232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s-IS" dirty="0" smtClean="0">
                <a:latin typeface="Arial"/>
              </a:rPr>
              <a:t>Hægt að nota einföldunaraðferðir í nokkrum tilvikum vegna</a:t>
            </a:r>
          </a:p>
          <a:p>
            <a:pPr lvl="1"/>
            <a:r>
              <a:rPr lang="is-IS" dirty="0" smtClean="0">
                <a:latin typeface="Arial"/>
              </a:rPr>
              <a:t>afleiðna</a:t>
            </a:r>
          </a:p>
          <a:p>
            <a:pPr lvl="1"/>
            <a:r>
              <a:rPr lang="is-IS" dirty="0" smtClean="0">
                <a:latin typeface="Arial"/>
              </a:rPr>
              <a:t>endurtrygginga í líftryggingum</a:t>
            </a:r>
          </a:p>
          <a:p>
            <a:pPr lvl="1"/>
            <a:r>
              <a:rPr lang="is-IS" dirty="0" smtClean="0">
                <a:latin typeface="Arial"/>
              </a:rPr>
              <a:t>endurtrygginga í skaðatryggingum</a:t>
            </a:r>
          </a:p>
          <a:p>
            <a:endParaRPr lang="is-I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29FE-2111-43AB-9B35-65DE28FED14D}" type="slidenum">
              <a:rPr lang="is-IS" smtClean="0"/>
              <a:pPr/>
              <a:t>28</a:t>
            </a:fld>
            <a:endParaRPr lang="is-I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769441"/>
          </a:xfrm>
        </p:spPr>
        <p:txBody>
          <a:bodyPr>
            <a:spAutoFit/>
          </a:bodyPr>
          <a:lstStyle/>
          <a:p>
            <a:r>
              <a:rPr lang="is-IS" dirty="0" smtClean="0">
                <a:solidFill>
                  <a:srgbClr val="323232"/>
                </a:solidFill>
                <a:latin typeface="Arial"/>
              </a:rPr>
              <a:t>SCR - Líftryggingaáhætta</a:t>
            </a:r>
            <a:endParaRPr lang="is-IS" dirty="0">
              <a:solidFill>
                <a:srgbClr val="323232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3224" y="1724024"/>
            <a:ext cx="8560777" cy="415324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s-IS" sz="1600" b="1" dirty="0" smtClean="0">
                <a:latin typeface="Arial"/>
              </a:rPr>
              <a:t>Dánaráhætta</a:t>
            </a:r>
          </a:p>
          <a:p>
            <a:pPr lvl="1"/>
            <a:r>
              <a:rPr lang="is-IS" sz="1600" dirty="0" smtClean="0">
                <a:latin typeface="Arial"/>
              </a:rPr>
              <a:t>Hefur áhrif á vátryggingarsamninga þar sem aukning dánaráhættu eykur vátryggingaskuld</a:t>
            </a:r>
          </a:p>
          <a:p>
            <a:pPr lvl="1"/>
            <a:r>
              <a:rPr lang="is-IS" sz="1600" dirty="0" smtClean="0">
                <a:latin typeface="Arial"/>
              </a:rPr>
              <a:t>Áhrif viðvarandi 15% hækkunar á dánarlíkum</a:t>
            </a:r>
          </a:p>
          <a:p>
            <a:pPr lvl="1"/>
            <a:r>
              <a:rPr lang="is-IS" sz="1600" dirty="0" smtClean="0">
                <a:latin typeface="Arial"/>
              </a:rPr>
              <a:t>Hægt að nota einföldunaraðferð</a:t>
            </a:r>
          </a:p>
          <a:p>
            <a:pPr lvl="1"/>
            <a:endParaRPr lang="is-IS" sz="1600" dirty="0" smtClean="0">
              <a:latin typeface="Arial"/>
            </a:endParaRPr>
          </a:p>
          <a:p>
            <a:pPr>
              <a:buNone/>
            </a:pPr>
            <a:r>
              <a:rPr lang="is-IS" sz="1600" b="1" dirty="0" smtClean="0">
                <a:latin typeface="Arial"/>
              </a:rPr>
              <a:t>Örorkuáhætta</a:t>
            </a:r>
          </a:p>
          <a:p>
            <a:pPr lvl="1"/>
            <a:r>
              <a:rPr lang="is-IS" sz="1600" dirty="0" smtClean="0">
                <a:latin typeface="Arial"/>
              </a:rPr>
              <a:t>Á eingöngu við um samninga sem ekki er hægt að aðskilja frá dánaráhættu</a:t>
            </a:r>
          </a:p>
          <a:p>
            <a:pPr lvl="1"/>
            <a:r>
              <a:rPr lang="is-IS" sz="1600" dirty="0" smtClean="0">
                <a:latin typeface="Arial"/>
              </a:rPr>
              <a:t>Að öðru leyti vísast til heilsutryggingaáhættu</a:t>
            </a:r>
          </a:p>
          <a:p>
            <a:pPr lvl="1"/>
            <a:endParaRPr lang="is-IS" sz="1600" dirty="0" smtClean="0">
              <a:latin typeface="Arial"/>
            </a:endParaRPr>
          </a:p>
          <a:p>
            <a:pPr>
              <a:buNone/>
            </a:pPr>
            <a:r>
              <a:rPr lang="is-IS" sz="1600" b="1" dirty="0" smtClean="0">
                <a:latin typeface="Arial"/>
              </a:rPr>
              <a:t>Kostnaðaráhætta</a:t>
            </a:r>
          </a:p>
          <a:p>
            <a:pPr lvl="1"/>
            <a:r>
              <a:rPr lang="is-IS" sz="1600" dirty="0" smtClean="0">
                <a:latin typeface="Arial"/>
              </a:rPr>
              <a:t>Áhrif 10% kostnaðarauka samanborið við forsendur besta mats</a:t>
            </a:r>
          </a:p>
          <a:p>
            <a:pPr lvl="1"/>
            <a:r>
              <a:rPr lang="is-IS" sz="1600" dirty="0" smtClean="0">
                <a:latin typeface="Arial"/>
              </a:rPr>
              <a:t>1% aukning á árlegri kostnaðaraukningu</a:t>
            </a:r>
          </a:p>
          <a:p>
            <a:pPr lvl="1"/>
            <a:r>
              <a:rPr lang="is-IS" sz="1600" dirty="0" smtClean="0">
                <a:latin typeface="Arial"/>
              </a:rPr>
              <a:t>Ekki nota kostnað þar sem mat er endanlegt</a:t>
            </a:r>
          </a:p>
          <a:p>
            <a:pPr lvl="1"/>
            <a:r>
              <a:rPr lang="is-IS" sz="1600" dirty="0" smtClean="0">
                <a:latin typeface="Arial"/>
              </a:rPr>
              <a:t>Taka tillit til aðgerða stjórnenda</a:t>
            </a:r>
          </a:p>
          <a:p>
            <a:pPr lvl="1"/>
            <a:r>
              <a:rPr lang="is-IS" sz="1600" dirty="0" smtClean="0">
                <a:latin typeface="Arial"/>
              </a:rPr>
              <a:t>Hægt að nota einföldunaraðferð sem byggir á kostnaði síðasta árs</a:t>
            </a:r>
          </a:p>
          <a:p>
            <a:endParaRPr lang="is-IS" sz="13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29FE-2111-43AB-9B35-65DE28FED14D}" type="slidenum">
              <a:rPr lang="is-IS" smtClean="0"/>
              <a:pPr/>
              <a:t>29</a:t>
            </a:fld>
            <a:endParaRPr lang="is-I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769441"/>
          </a:xfrm>
        </p:spPr>
        <p:txBody>
          <a:bodyPr>
            <a:spAutoFit/>
          </a:bodyPr>
          <a:lstStyle/>
          <a:p>
            <a:r>
              <a:rPr lang="is-IS" dirty="0" smtClean="0">
                <a:solidFill>
                  <a:srgbClr val="323232"/>
                </a:solidFill>
                <a:latin typeface="Arial"/>
              </a:rPr>
              <a:t>Almennar upplýsingar (2)</a:t>
            </a:r>
            <a:endParaRPr lang="is-IS" dirty="0">
              <a:solidFill>
                <a:srgbClr val="323232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3224" y="1724024"/>
            <a:ext cx="8560777" cy="4153247"/>
          </a:xfrm>
        </p:spPr>
        <p:txBody>
          <a:bodyPr>
            <a:noAutofit/>
          </a:bodyPr>
          <a:lstStyle/>
          <a:p>
            <a:r>
              <a:rPr lang="is-IS" dirty="0" smtClean="0">
                <a:latin typeface="Arial"/>
              </a:rPr>
              <a:t>Mikilvægt að hafa í huga að QIS5 er próf</a:t>
            </a:r>
          </a:p>
          <a:p>
            <a:r>
              <a:rPr lang="is-IS" dirty="0" smtClean="0">
                <a:latin typeface="Arial"/>
              </a:rPr>
              <a:t>QIS5 prófar möguleg áhrif nánari útfærslu á Solvency II en ekki er víst að level 2 reglugerð verði nákvæmlega eins</a:t>
            </a:r>
          </a:p>
          <a:p>
            <a:r>
              <a:rPr lang="is-IS" dirty="0" smtClean="0">
                <a:latin typeface="Arial"/>
              </a:rPr>
              <a:t>QIS5 prófar einnig hvort þeir útreikningar sem beðið er um séu framkvæmanlegir</a:t>
            </a:r>
          </a:p>
          <a:p>
            <a:r>
              <a:rPr lang="is-IS" dirty="0" smtClean="0">
                <a:latin typeface="Arial"/>
              </a:rPr>
              <a:t>Vátryggingafélög eru hvött til að spreyta sig á staðalaðferðum</a:t>
            </a:r>
          </a:p>
          <a:p>
            <a:r>
              <a:rPr lang="is-IS" dirty="0" smtClean="0">
                <a:latin typeface="Arial"/>
              </a:rPr>
              <a:t>Boðið er upp á einfaldari aðferðir í samræmi við meðalhófsregluna</a:t>
            </a:r>
          </a:p>
          <a:p>
            <a:r>
              <a:rPr lang="is-IS" dirty="0" smtClean="0">
                <a:latin typeface="Arial"/>
              </a:rPr>
              <a:t>Þetta tækifæri er einnig notað til að safna gögnum um skaðatryggingaáhættu og heilsutryggingaáhættu sem öll viðeigandi félög eru beðin um að veita</a:t>
            </a:r>
          </a:p>
          <a:p>
            <a:endParaRPr lang="is-I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29FE-2111-43AB-9B35-65DE28FED14D}" type="slidenum">
              <a:rPr lang="is-IS" smtClean="0"/>
              <a:pPr/>
              <a:t>3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769441"/>
          </a:xfrm>
        </p:spPr>
        <p:txBody>
          <a:bodyPr>
            <a:spAutoFit/>
          </a:bodyPr>
          <a:lstStyle/>
          <a:p>
            <a:r>
              <a:rPr lang="is-IS" dirty="0" smtClean="0">
                <a:solidFill>
                  <a:srgbClr val="323232"/>
                </a:solidFill>
                <a:latin typeface="Arial"/>
              </a:rPr>
              <a:t>SCR - Líftryggingaáhætta (2)</a:t>
            </a:r>
            <a:endParaRPr lang="is-IS" dirty="0">
              <a:solidFill>
                <a:srgbClr val="323232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is-IS" b="1" dirty="0" smtClean="0">
                <a:latin typeface="Arial"/>
              </a:rPr>
              <a:t>Hamfaraáhætta</a:t>
            </a:r>
          </a:p>
          <a:p>
            <a:pPr lvl="1"/>
            <a:r>
              <a:rPr lang="is-IS" dirty="0" smtClean="0">
                <a:latin typeface="Arial"/>
              </a:rPr>
              <a:t>Vegna samninga sem bera dánaráhættu</a:t>
            </a:r>
          </a:p>
          <a:p>
            <a:pPr lvl="1"/>
            <a:r>
              <a:rPr lang="pt-BR" dirty="0" smtClean="0">
                <a:latin typeface="Arial"/>
              </a:rPr>
              <a:t>1,5‰ fjölgun þeirra sem látast á næsta ári</a:t>
            </a:r>
          </a:p>
          <a:p>
            <a:pPr lvl="1"/>
            <a:r>
              <a:rPr lang="is-IS" dirty="0" smtClean="0">
                <a:latin typeface="Arial"/>
              </a:rPr>
              <a:t>Hægt að einfalda útreikninginn miðað við 1,5‰ af vátryggingafjárhæð</a:t>
            </a:r>
          </a:p>
          <a:p>
            <a:endParaRPr lang="is-I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29FE-2111-43AB-9B35-65DE28FED14D}" type="slidenum">
              <a:rPr lang="is-IS" smtClean="0"/>
              <a:pPr/>
              <a:t>30</a:t>
            </a:fld>
            <a:endParaRPr lang="is-I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8229600" cy="769441"/>
          </a:xfrm>
        </p:spPr>
        <p:txBody>
          <a:bodyPr>
            <a:spAutoFit/>
          </a:bodyPr>
          <a:lstStyle/>
          <a:p>
            <a:r>
              <a:rPr lang="is-IS" dirty="0" smtClean="0">
                <a:solidFill>
                  <a:srgbClr val="323232"/>
                </a:solidFill>
                <a:latin typeface="Arial"/>
              </a:rPr>
              <a:t>SCR - Heilsutryggingaáhætta</a:t>
            </a:r>
            <a:endParaRPr lang="is-IS" dirty="0">
              <a:solidFill>
                <a:srgbClr val="323232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3224" y="1724024"/>
            <a:ext cx="8560777" cy="43692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s-IS" sz="1600" b="1" dirty="0" smtClean="0">
                <a:latin typeface="Arial"/>
              </a:rPr>
              <a:t>Almennt</a:t>
            </a:r>
          </a:p>
          <a:p>
            <a:pPr lvl="1"/>
            <a:r>
              <a:rPr lang="is-IS" sz="1600" dirty="0" smtClean="0">
                <a:latin typeface="Arial"/>
              </a:rPr>
              <a:t>Sama flokkun og varðandi vátryggingaskuld</a:t>
            </a:r>
          </a:p>
          <a:p>
            <a:pPr lvl="1">
              <a:buNone/>
            </a:pPr>
            <a:endParaRPr lang="is-IS" sz="1600" dirty="0" smtClean="0">
              <a:latin typeface="Arial"/>
            </a:endParaRPr>
          </a:p>
          <a:p>
            <a:pPr>
              <a:buNone/>
            </a:pPr>
            <a:r>
              <a:rPr lang="is-IS" sz="1600" b="1" dirty="0" smtClean="0">
                <a:latin typeface="Arial"/>
              </a:rPr>
              <a:t>Heilsutryggingar á líftæknilegum reiknigrundvelli (SLT)</a:t>
            </a:r>
          </a:p>
          <a:p>
            <a:pPr lvl="1"/>
            <a:r>
              <a:rPr lang="is-IS" sz="1600" dirty="0" smtClean="0">
                <a:latin typeface="Arial"/>
              </a:rPr>
              <a:t>Dánaráhætta</a:t>
            </a:r>
          </a:p>
          <a:p>
            <a:pPr lvl="1"/>
            <a:r>
              <a:rPr lang="is-IS" sz="1600" dirty="0" smtClean="0">
                <a:latin typeface="Arial"/>
              </a:rPr>
              <a:t>Langlífisáhætta</a:t>
            </a:r>
          </a:p>
          <a:p>
            <a:pPr lvl="1"/>
            <a:r>
              <a:rPr lang="is-IS" sz="1600" dirty="0" smtClean="0">
                <a:latin typeface="Arial"/>
              </a:rPr>
              <a:t>Örorkuáhætta</a:t>
            </a:r>
          </a:p>
          <a:p>
            <a:pPr lvl="2"/>
            <a:r>
              <a:rPr lang="is-IS" sz="1400" dirty="0" smtClean="0">
                <a:latin typeface="Arial"/>
              </a:rPr>
              <a:t>Sjúkrakostnaðartryggingar (örorkulíkur ekki notaðar)</a:t>
            </a:r>
          </a:p>
          <a:p>
            <a:pPr lvl="2"/>
            <a:r>
              <a:rPr lang="is-IS" sz="1400" dirty="0" smtClean="0">
                <a:latin typeface="Arial"/>
              </a:rPr>
              <a:t>Afkomutryggingar (örorkulíkur notaðar)</a:t>
            </a:r>
          </a:p>
          <a:p>
            <a:pPr lvl="1"/>
            <a:r>
              <a:rPr lang="is-IS" sz="1600" dirty="0" smtClean="0">
                <a:latin typeface="Arial"/>
              </a:rPr>
              <a:t>Kostnaðaráhætta</a:t>
            </a:r>
          </a:p>
          <a:p>
            <a:pPr lvl="1"/>
            <a:r>
              <a:rPr lang="is-IS" sz="1600" dirty="0" smtClean="0">
                <a:latin typeface="Arial"/>
              </a:rPr>
              <a:t>Að mestu sambærilegur útreikningur og í líftryggingum, þó með nokkrum breytingum á sviðsmyndum</a:t>
            </a:r>
          </a:p>
          <a:p>
            <a:endParaRPr lang="is-I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29FE-2111-43AB-9B35-65DE28FED14D}" type="slidenum">
              <a:rPr lang="is-IS" smtClean="0"/>
              <a:pPr/>
              <a:t>31</a:t>
            </a:fld>
            <a:endParaRPr lang="is-I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23119"/>
            <a:ext cx="8229600" cy="461665"/>
          </a:xfrm>
        </p:spPr>
        <p:txBody>
          <a:bodyPr wrap="square">
            <a:spAutoFit/>
          </a:bodyPr>
          <a:lstStyle/>
          <a:p>
            <a:r>
              <a:rPr lang="is-IS" dirty="0" smtClean="0">
                <a:solidFill>
                  <a:srgbClr val="323232"/>
                </a:solidFill>
                <a:latin typeface="Arial"/>
              </a:rPr>
              <a:t>SCR - Heilsutryggingaáhætta (2)</a:t>
            </a:r>
            <a:endParaRPr lang="is-IS" dirty="0">
              <a:solidFill>
                <a:srgbClr val="323232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3224" y="1724024"/>
            <a:ext cx="8560777" cy="451328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nn-NO" sz="1400" b="1" dirty="0" smtClean="0">
                <a:latin typeface="Arial"/>
              </a:rPr>
              <a:t>Heilsutryggingar reknar eins og skaðatryggingar (non-SLT)</a:t>
            </a:r>
          </a:p>
          <a:p>
            <a:pPr lvl="1"/>
            <a:r>
              <a:rPr lang="is-IS" sz="1400" dirty="0" smtClean="0">
                <a:latin typeface="Arial"/>
              </a:rPr>
              <a:t>Tekur til gildandi samninga og samninga sem áætlað er að gera á næstu 12 mánuðum</a:t>
            </a:r>
          </a:p>
          <a:p>
            <a:pPr lvl="1"/>
            <a:r>
              <a:rPr lang="is-IS" sz="1400" dirty="0" smtClean="0">
                <a:latin typeface="Arial"/>
              </a:rPr>
              <a:t>Sérstök eining til að reikna hamfaraáhættu í heilsutryggingum</a:t>
            </a:r>
          </a:p>
          <a:p>
            <a:pPr lvl="1"/>
            <a:r>
              <a:rPr lang="is-IS" sz="1400" dirty="0" smtClean="0">
                <a:latin typeface="Arial"/>
              </a:rPr>
              <a:t>Iðgjalda- og sjóðsáhætta</a:t>
            </a:r>
          </a:p>
          <a:p>
            <a:pPr lvl="2"/>
            <a:r>
              <a:rPr lang="nn-NO" sz="1400" dirty="0" smtClean="0">
                <a:latin typeface="Arial"/>
              </a:rPr>
              <a:t>Sambærilegir útreikningar og í skaðatryggingum</a:t>
            </a:r>
          </a:p>
          <a:p>
            <a:pPr lvl="1"/>
            <a:r>
              <a:rPr lang="is-IS" sz="1400" dirty="0" smtClean="0">
                <a:latin typeface="Arial"/>
              </a:rPr>
              <a:t>Niðurfellingaáhætta ef við á</a:t>
            </a:r>
          </a:p>
          <a:p>
            <a:pPr lvl="2"/>
            <a:r>
              <a:rPr lang="is-IS" sz="1400" dirty="0" smtClean="0">
                <a:latin typeface="Arial"/>
              </a:rPr>
              <a:t>Ef iðgjaldaskuld byggir á valákvæðum fyrir vátryggingartaka</a:t>
            </a:r>
          </a:p>
          <a:p>
            <a:pPr lvl="2"/>
            <a:endParaRPr lang="is-IS" sz="1400" dirty="0" smtClean="0">
              <a:latin typeface="Arial"/>
            </a:endParaRPr>
          </a:p>
          <a:p>
            <a:pPr>
              <a:buNone/>
            </a:pPr>
            <a:r>
              <a:rPr lang="is-IS" sz="1400" b="1" dirty="0" smtClean="0">
                <a:latin typeface="Arial"/>
              </a:rPr>
              <a:t>Hamfaraáhætta</a:t>
            </a:r>
          </a:p>
          <a:p>
            <a:pPr lvl="1"/>
            <a:r>
              <a:rPr lang="is-IS" sz="1400" dirty="0" smtClean="0">
                <a:latin typeface="Arial"/>
              </a:rPr>
              <a:t>Byggist á stöðluðum sviðsmyndum</a:t>
            </a:r>
          </a:p>
          <a:p>
            <a:pPr lvl="1"/>
            <a:r>
              <a:rPr lang="is-IS" sz="1400" dirty="0" smtClean="0">
                <a:latin typeface="Arial"/>
              </a:rPr>
              <a:t>Stórslys á leikvangi</a:t>
            </a:r>
          </a:p>
          <a:p>
            <a:pPr lvl="2"/>
            <a:r>
              <a:rPr lang="is-IS" sz="1400" dirty="0" smtClean="0">
                <a:latin typeface="Arial"/>
              </a:rPr>
              <a:t>Byggt á vátryggingafjárhæðum og markaðshlutdeild í hverri grein</a:t>
            </a:r>
          </a:p>
          <a:p>
            <a:pPr lvl="1"/>
            <a:r>
              <a:rPr lang="is-IS" sz="1400" dirty="0" smtClean="0">
                <a:latin typeface="Arial"/>
              </a:rPr>
              <a:t>Samþjöppuð áhætta</a:t>
            </a:r>
          </a:p>
          <a:p>
            <a:pPr lvl="2"/>
            <a:r>
              <a:rPr lang="is-IS" sz="1400" dirty="0" smtClean="0">
                <a:latin typeface="Arial"/>
              </a:rPr>
              <a:t>T.d. vegna vátryggingartaka sem starfa í sömu byggingu eða innan 300m radíuss</a:t>
            </a:r>
          </a:p>
          <a:p>
            <a:pPr lvl="1"/>
            <a:r>
              <a:rPr lang="is-IS" sz="1400" dirty="0" smtClean="0">
                <a:latin typeface="Arial"/>
              </a:rPr>
              <a:t>Farsótt</a:t>
            </a:r>
          </a:p>
          <a:p>
            <a:pPr lvl="1"/>
            <a:r>
              <a:rPr lang="nn-NO" sz="1400" dirty="0" smtClean="0">
                <a:latin typeface="Arial"/>
              </a:rPr>
              <a:t>Allar heilsutryggingar skipta hér máli</a:t>
            </a:r>
          </a:p>
          <a:p>
            <a:pPr lvl="1"/>
            <a:r>
              <a:rPr lang="is-IS" sz="1400" dirty="0" smtClean="0">
                <a:latin typeface="Arial"/>
              </a:rPr>
              <a:t>Sjúkrakostnaðartryggingar skipta bara máli varðandi samþjöppun</a:t>
            </a:r>
          </a:p>
          <a:p>
            <a:endParaRPr lang="is-I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29FE-2111-43AB-9B35-65DE28FED14D}" type="slidenum">
              <a:rPr lang="is-IS" smtClean="0"/>
              <a:pPr/>
              <a:t>32</a:t>
            </a:fld>
            <a:endParaRPr lang="is-I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769441"/>
          </a:xfrm>
        </p:spPr>
        <p:txBody>
          <a:bodyPr>
            <a:spAutoFit/>
          </a:bodyPr>
          <a:lstStyle/>
          <a:p>
            <a:r>
              <a:rPr lang="is-IS" dirty="0" smtClean="0">
                <a:solidFill>
                  <a:srgbClr val="323232"/>
                </a:solidFill>
                <a:latin typeface="Arial"/>
              </a:rPr>
              <a:t>SCR-Skaðatryggingaáhætta</a:t>
            </a:r>
            <a:endParaRPr lang="is-IS" dirty="0">
              <a:solidFill>
                <a:srgbClr val="323232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3224" y="1724024"/>
            <a:ext cx="8560777" cy="47293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s-IS" sz="1800" b="1" dirty="0" smtClean="0">
                <a:latin typeface="Arial"/>
              </a:rPr>
              <a:t>Iðgjalda- og sjóðsáhætta</a:t>
            </a:r>
          </a:p>
          <a:p>
            <a:pPr>
              <a:buNone/>
            </a:pPr>
            <a:endParaRPr lang="is-IS" sz="1800" b="1" dirty="0" smtClean="0">
              <a:latin typeface="Arial"/>
            </a:endParaRPr>
          </a:p>
          <a:p>
            <a:pPr lvl="1"/>
            <a:r>
              <a:rPr lang="is-IS" dirty="0" smtClean="0">
                <a:latin typeface="Arial"/>
              </a:rPr>
              <a:t>Í iðgjaldaáhættu skal taka tillit til óhlutfallslegra endurtrygginga</a:t>
            </a:r>
          </a:p>
          <a:p>
            <a:pPr lvl="1"/>
            <a:r>
              <a:rPr lang="is-IS" dirty="0" smtClean="0">
                <a:latin typeface="Arial"/>
              </a:rPr>
              <a:t>Formúla sem tekur tillit til excess of loss endurtrygginga</a:t>
            </a:r>
          </a:p>
          <a:p>
            <a:pPr lvl="1"/>
            <a:endParaRPr lang="is-IS" dirty="0" smtClean="0">
              <a:latin typeface="Arial"/>
            </a:endParaRPr>
          </a:p>
          <a:p>
            <a:pPr>
              <a:buNone/>
            </a:pPr>
            <a:r>
              <a:rPr lang="is-IS" sz="1800" b="1" dirty="0" smtClean="0">
                <a:latin typeface="Arial"/>
              </a:rPr>
              <a:t>Niðurfellingaáhætta ef við á</a:t>
            </a:r>
          </a:p>
          <a:p>
            <a:pPr>
              <a:buNone/>
            </a:pPr>
            <a:endParaRPr lang="is-IS" sz="1800" b="1" dirty="0" smtClean="0">
              <a:latin typeface="Arial"/>
            </a:endParaRPr>
          </a:p>
          <a:p>
            <a:pPr lvl="1"/>
            <a:r>
              <a:rPr lang="is-IS" dirty="0" smtClean="0">
                <a:latin typeface="Arial"/>
              </a:rPr>
              <a:t>Ef iðgjaldaskuld byggir á valákvæðum fyrir vátryggingartaka</a:t>
            </a:r>
          </a:p>
          <a:p>
            <a:endParaRPr lang="is-I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29FE-2111-43AB-9B35-65DE28FED14D}" type="slidenum">
              <a:rPr lang="is-IS" smtClean="0"/>
              <a:pPr/>
              <a:t>33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>
                <a:solidFill>
                  <a:srgbClr val="323232"/>
                </a:solidFill>
                <a:latin typeface="Arial"/>
              </a:rPr>
              <a:t>SCR-Skaðatryggingaáhætta (2)</a:t>
            </a:r>
            <a:endParaRPr lang="is-I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3224" y="1724024"/>
            <a:ext cx="8560777" cy="4153247"/>
          </a:xfrm>
        </p:spPr>
        <p:txBody>
          <a:bodyPr/>
          <a:lstStyle/>
          <a:p>
            <a:pPr>
              <a:buNone/>
            </a:pPr>
            <a:r>
              <a:rPr lang="is-IS" sz="1400" b="1" dirty="0" smtClean="0">
                <a:latin typeface="Arial"/>
              </a:rPr>
              <a:t>Hamfaraáhætta</a:t>
            </a:r>
          </a:p>
          <a:p>
            <a:pPr lvl="1"/>
            <a:r>
              <a:rPr lang="is-IS" sz="1400" dirty="0" smtClean="0">
                <a:latin typeface="Arial"/>
              </a:rPr>
              <a:t>Staðlaðar sviðsmyndir þar sem mögulegt er</a:t>
            </a:r>
          </a:p>
          <a:p>
            <a:pPr lvl="1"/>
            <a:r>
              <a:rPr lang="is-IS" sz="1400" dirty="0" smtClean="0">
                <a:latin typeface="Arial"/>
              </a:rPr>
              <a:t>Sviðsmynd fyrir hvern háska (e. peril)</a:t>
            </a:r>
          </a:p>
          <a:p>
            <a:pPr lvl="1"/>
            <a:r>
              <a:rPr lang="is-IS" sz="1400" dirty="0" smtClean="0">
                <a:latin typeface="Arial"/>
              </a:rPr>
              <a:t>Stormtjón taka til vátryggingafjárhæða í eignatryggingum annars vegar og í sjó- og farmtryggingum hins vegar - ekki til ökutækjatrygginga</a:t>
            </a:r>
          </a:p>
          <a:p>
            <a:pPr lvl="1"/>
            <a:r>
              <a:rPr lang="is-IS" sz="1400" dirty="0" smtClean="0">
                <a:latin typeface="Arial"/>
              </a:rPr>
              <a:t>Gera ráð fyrir tveimur stormum</a:t>
            </a:r>
          </a:p>
          <a:p>
            <a:pPr lvl="1"/>
            <a:r>
              <a:rPr lang="is-IS" sz="1400" dirty="0" smtClean="0">
                <a:latin typeface="Arial"/>
              </a:rPr>
              <a:t>Brunatjón byggja á stærstu vátryggingafjárhæð sem er samankomin innan 150m radíuss</a:t>
            </a:r>
          </a:p>
          <a:p>
            <a:pPr lvl="1"/>
            <a:r>
              <a:rPr lang="is-IS" sz="1400" dirty="0" smtClean="0">
                <a:latin typeface="Arial"/>
              </a:rPr>
              <a:t>Ef ekki er hægt að finna það er hægt að nota einfaldari aðferð</a:t>
            </a:r>
          </a:p>
          <a:p>
            <a:pPr lvl="1"/>
            <a:r>
              <a:rPr lang="is-IS" sz="1400" dirty="0" smtClean="0">
                <a:latin typeface="Arial"/>
              </a:rPr>
              <a:t>Ökutækjatjón byggir á hæstu vátryggingafjárhæð í boði og fjölda vátryggðra ökutækja í landinu</a:t>
            </a:r>
          </a:p>
          <a:p>
            <a:pPr lvl="1"/>
            <a:r>
              <a:rPr lang="is-IS" sz="1400" dirty="0" smtClean="0">
                <a:latin typeface="Arial"/>
              </a:rPr>
              <a:t>Sjótjón - árekstur olíuskips og skemmtiferðaskips og tap á mannvirki á sjó</a:t>
            </a:r>
          </a:p>
          <a:p>
            <a:pPr lvl="1"/>
            <a:r>
              <a:rPr lang="is-IS" sz="1400" dirty="0" smtClean="0">
                <a:latin typeface="Arial"/>
              </a:rPr>
              <a:t>Greiðslu- og efndavátryggingar</a:t>
            </a:r>
          </a:p>
          <a:p>
            <a:pPr lvl="1"/>
            <a:r>
              <a:rPr lang="is-IS" sz="1400" dirty="0" smtClean="0">
                <a:latin typeface="Arial"/>
              </a:rPr>
              <a:t>Flugtryggingar</a:t>
            </a:r>
          </a:p>
          <a:p>
            <a:pPr lvl="1"/>
            <a:r>
              <a:rPr lang="is-IS" sz="1400" dirty="0" smtClean="0">
                <a:latin typeface="Arial"/>
              </a:rPr>
              <a:t>Ábyrgðartryggingar - byggt á iðgjöldum í undirflokkum</a:t>
            </a:r>
          </a:p>
          <a:p>
            <a:pPr lvl="1"/>
            <a:r>
              <a:rPr lang="is-IS" sz="1400" dirty="0" smtClean="0">
                <a:latin typeface="Arial"/>
              </a:rPr>
              <a:t>Hryðjuverk - byggir á hæstu vátryggingafjárhæð í 300m radíus eða 5 stærstu fjárhæðum á höfuðborgarsvæðinu</a:t>
            </a:r>
          </a:p>
          <a:p>
            <a:pPr lvl="1"/>
            <a:r>
              <a:rPr lang="is-IS" sz="1400" dirty="0" smtClean="0">
                <a:latin typeface="Arial"/>
              </a:rPr>
              <a:t>Ef ekki er hægt að nota stöðluðu sviðsmyndirnar má nota hlutfall af iðgjöldum</a:t>
            </a:r>
          </a:p>
          <a:p>
            <a:endParaRPr lang="is-I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29FE-2111-43AB-9B35-65DE28FED14D}" type="slidenum">
              <a:rPr lang="is-IS" smtClean="0"/>
              <a:pPr/>
              <a:t>34</a:t>
            </a:fld>
            <a:endParaRPr lang="is-I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461665"/>
          </a:xfrm>
        </p:spPr>
        <p:txBody>
          <a:bodyPr wrap="square">
            <a:spAutoFit/>
          </a:bodyPr>
          <a:lstStyle/>
          <a:p>
            <a:r>
              <a:rPr lang="is-IS" dirty="0" smtClean="0">
                <a:solidFill>
                  <a:srgbClr val="323232"/>
                </a:solidFill>
                <a:latin typeface="Arial"/>
              </a:rPr>
              <a:t>SCR - Eigin færibreytur vátryggingafélags</a:t>
            </a:r>
            <a:endParaRPr lang="is-IS" dirty="0">
              <a:solidFill>
                <a:srgbClr val="323232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3224" y="1724024"/>
            <a:ext cx="8560777" cy="4153247"/>
          </a:xfrm>
        </p:spPr>
        <p:txBody>
          <a:bodyPr>
            <a:normAutofit/>
          </a:bodyPr>
          <a:lstStyle/>
          <a:p>
            <a:r>
              <a:rPr lang="is-IS" sz="1900" dirty="0" smtClean="0">
                <a:latin typeface="Arial"/>
              </a:rPr>
              <a:t>Vátryggingafélög eru hvött til að prófa eigin færibreytur (e. parameters)</a:t>
            </a:r>
          </a:p>
          <a:p>
            <a:r>
              <a:rPr lang="is-IS" sz="1900" dirty="0" smtClean="0">
                <a:latin typeface="Arial"/>
              </a:rPr>
              <a:t>Eigin færibreytur eru mikilvægur hluti staðalformúlunnar, gera hana áhættunæmari og hvetja til bættrar áhættustýringar</a:t>
            </a:r>
          </a:p>
          <a:p>
            <a:r>
              <a:rPr lang="is-IS" sz="1900" dirty="0" smtClean="0">
                <a:latin typeface="Arial"/>
              </a:rPr>
              <a:t>Eftirfarandi færibreytum er heimilt að skipta út</a:t>
            </a:r>
          </a:p>
          <a:p>
            <a:pPr lvl="1"/>
            <a:r>
              <a:rPr lang="is-IS" sz="1900" dirty="0" smtClean="0">
                <a:latin typeface="Arial"/>
              </a:rPr>
              <a:t>Staðalfrávikum iðgjalda- og sjóðsáhættu í skaðatryggingum og heilsutryggingum</a:t>
            </a:r>
          </a:p>
          <a:p>
            <a:r>
              <a:rPr lang="is-IS" sz="1900" dirty="0" smtClean="0">
                <a:latin typeface="Arial"/>
              </a:rPr>
              <a:t>Vátryggingafélög mega gera ráð fyrir því í QIS5 að þau hafi fengið heimild til að nota eigin færibreytur</a:t>
            </a:r>
          </a:p>
          <a:p>
            <a:endParaRPr lang="is-IS" sz="19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29FE-2111-43AB-9B35-65DE28FED14D}" type="slidenum">
              <a:rPr lang="is-IS" smtClean="0"/>
              <a:pPr/>
              <a:t>35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951111"/>
            <a:ext cx="8075240" cy="461665"/>
          </a:xfrm>
        </p:spPr>
        <p:txBody>
          <a:bodyPr wrap="square">
            <a:spAutoFit/>
          </a:bodyPr>
          <a:lstStyle/>
          <a:p>
            <a:r>
              <a:rPr lang="is-IS" dirty="0" smtClean="0">
                <a:solidFill>
                  <a:srgbClr val="323232"/>
                </a:solidFill>
                <a:latin typeface="Arial"/>
              </a:rPr>
              <a:t>SCR - Eigin færibreytur vátryggingafélags (2)</a:t>
            </a:r>
            <a:endParaRPr lang="is-IS" dirty="0">
              <a:solidFill>
                <a:srgbClr val="323232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s-IS" dirty="0" smtClean="0">
                <a:latin typeface="Arial"/>
              </a:rPr>
              <a:t>Notaður trúverðugleikastuðull sem byggir á tímalengd upplýsinganna</a:t>
            </a:r>
          </a:p>
          <a:p>
            <a:r>
              <a:rPr lang="is-IS" dirty="0" smtClean="0">
                <a:latin typeface="Arial"/>
              </a:rPr>
              <a:t>Hægt að velja um nokkrar staðalaðferðir</a:t>
            </a:r>
          </a:p>
          <a:p>
            <a:endParaRPr lang="is-I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29FE-2111-43AB-9B35-65DE28FED14D}" type="slidenum">
              <a:rPr lang="is-IS" smtClean="0"/>
              <a:pPr/>
              <a:t>36</a:t>
            </a:fld>
            <a:endParaRPr lang="is-I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769441"/>
          </a:xfrm>
        </p:spPr>
        <p:txBody>
          <a:bodyPr>
            <a:spAutoFit/>
          </a:bodyPr>
          <a:lstStyle/>
          <a:p>
            <a:r>
              <a:rPr lang="is-IS" dirty="0" smtClean="0">
                <a:solidFill>
                  <a:srgbClr val="323232"/>
                </a:solidFill>
                <a:latin typeface="Arial"/>
              </a:rPr>
              <a:t>SCR - áhættuvarnir</a:t>
            </a:r>
            <a:endParaRPr lang="is-IS" dirty="0">
              <a:solidFill>
                <a:srgbClr val="323232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s-IS" dirty="0" smtClean="0">
                <a:latin typeface="Arial"/>
              </a:rPr>
              <a:t>Áhættuvarnir sem notaðar eru til að lækka SCR þurfa að uppfylla ákveðin skilyrði</a:t>
            </a:r>
          </a:p>
          <a:p>
            <a:r>
              <a:rPr lang="is-IS" dirty="0" smtClean="0">
                <a:latin typeface="Arial"/>
              </a:rPr>
              <a:t>T.d. þurfa endurtryggjendur að hafa lánshæfismat sem svarar a.m.k, til BBB</a:t>
            </a:r>
          </a:p>
          <a:p>
            <a:endParaRPr lang="is-I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29FE-2111-43AB-9B35-65DE28FED14D}" type="slidenum">
              <a:rPr lang="is-IS" smtClean="0"/>
              <a:pPr/>
              <a:t>37</a:t>
            </a:fld>
            <a:endParaRPr lang="is-I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769441"/>
          </a:xfrm>
        </p:spPr>
        <p:txBody>
          <a:bodyPr>
            <a:spAutoFit/>
          </a:bodyPr>
          <a:lstStyle/>
          <a:p>
            <a:r>
              <a:rPr lang="is-IS" smtClean="0">
                <a:solidFill>
                  <a:srgbClr val="323232"/>
                </a:solidFill>
                <a:latin typeface="Arial"/>
              </a:rPr>
              <a:t>Eigið líkan</a:t>
            </a:r>
            <a:endParaRPr lang="is-IS">
              <a:solidFill>
                <a:srgbClr val="323232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s-IS" dirty="0" smtClean="0">
                <a:latin typeface="Arial"/>
              </a:rPr>
              <a:t>Vátryggingafélög sem telja mögulegt að þau noti eigin líkan (e. internal model) í framtíðinni þurfa að svara þar til gerðum spurningalista</a:t>
            </a:r>
          </a:p>
          <a:p>
            <a:r>
              <a:rPr lang="is-IS" dirty="0" smtClean="0">
                <a:latin typeface="Arial"/>
              </a:rPr>
              <a:t>Flestar spurningarnar eiga þó við félög sem þegar eru byrjuð að þróa eða nota slík líkön</a:t>
            </a:r>
          </a:p>
          <a:p>
            <a:endParaRPr lang="is-I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29FE-2111-43AB-9B35-65DE28FED14D}" type="slidenum">
              <a:rPr lang="is-IS" smtClean="0"/>
              <a:pPr/>
              <a:t>38</a:t>
            </a:fld>
            <a:endParaRPr lang="is-I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769441"/>
          </a:xfrm>
        </p:spPr>
        <p:txBody>
          <a:bodyPr>
            <a:spAutoFit/>
          </a:bodyPr>
          <a:lstStyle/>
          <a:p>
            <a:r>
              <a:rPr lang="is-IS" dirty="0" smtClean="0">
                <a:solidFill>
                  <a:srgbClr val="323232"/>
                </a:solidFill>
                <a:latin typeface="Arial"/>
              </a:rPr>
              <a:t>MCR</a:t>
            </a:r>
            <a:endParaRPr lang="is-IS" dirty="0">
              <a:solidFill>
                <a:srgbClr val="323232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s-IS" dirty="0" smtClean="0">
                <a:latin typeface="Arial"/>
              </a:rPr>
              <a:t>Breytingar frá QIS4 felast í stillingu færibreyta</a:t>
            </a:r>
          </a:p>
          <a:p>
            <a:r>
              <a:rPr lang="is-IS" dirty="0" smtClean="0">
                <a:latin typeface="Arial"/>
              </a:rPr>
              <a:t>Í skaðatryggingum reiknað út frá besta mati eigin vátryggingaskuldar og bókfærðum eigin iðgjöldum sl. 12 mánuði</a:t>
            </a:r>
          </a:p>
          <a:p>
            <a:r>
              <a:rPr lang="is-IS" dirty="0" smtClean="0">
                <a:latin typeface="Arial"/>
              </a:rPr>
              <a:t>Í líftryggingum reiknað út frá besta mati eigin líftryggingaskuldar og vátryggingafjárhæðum</a:t>
            </a:r>
          </a:p>
          <a:p>
            <a:endParaRPr lang="is-I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29FE-2111-43AB-9B35-65DE28FED14D}" type="slidenum">
              <a:rPr lang="is-IS" smtClean="0"/>
              <a:pPr/>
              <a:t>39</a:t>
            </a:fld>
            <a:endParaRPr lang="is-I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769441"/>
          </a:xfrm>
        </p:spPr>
        <p:txBody>
          <a:bodyPr>
            <a:spAutoFit/>
          </a:bodyPr>
          <a:lstStyle/>
          <a:p>
            <a:r>
              <a:rPr lang="is-IS" dirty="0" smtClean="0">
                <a:solidFill>
                  <a:srgbClr val="323232"/>
                </a:solidFill>
                <a:latin typeface="Arial"/>
              </a:rPr>
              <a:t>Almennar upplýsingar (3)</a:t>
            </a:r>
            <a:endParaRPr lang="is-IS" dirty="0">
              <a:solidFill>
                <a:srgbClr val="323232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s-IS" dirty="0" smtClean="0">
                <a:latin typeface="Arial"/>
              </a:rPr>
              <a:t>Öllum gögnum skilað í gegnum skýrsluskilakerfi FME</a:t>
            </a:r>
          </a:p>
          <a:p>
            <a:r>
              <a:rPr lang="nn-NO" dirty="0" smtClean="0">
                <a:latin typeface="Arial"/>
              </a:rPr>
              <a:t>Samstæður skila einnig til CEIOPS</a:t>
            </a:r>
          </a:p>
          <a:p>
            <a:r>
              <a:rPr lang="nn-NO" dirty="0" smtClean="0">
                <a:latin typeface="Arial"/>
              </a:rPr>
              <a:t>FME hyggst eiga regluleg samskipti við alla þátttakendur á meðan á könnuninni stendur</a:t>
            </a:r>
          </a:p>
          <a:p>
            <a:r>
              <a:rPr lang="nn-NO" dirty="0" smtClean="0">
                <a:latin typeface="Arial"/>
              </a:rPr>
              <a:t>Fyrirkomulag þeirra samskipta verður rætt við hvert félag á næstu dögum</a:t>
            </a:r>
          </a:p>
          <a:p>
            <a:r>
              <a:rPr lang="nn-NO" dirty="0" smtClean="0">
                <a:latin typeface="Arial"/>
              </a:rPr>
              <a:t>Skilafrestur 31. október en skila má samstæðuupplýsingum 15. </a:t>
            </a:r>
            <a:r>
              <a:rPr lang="nn-NO" smtClean="0">
                <a:latin typeface="Arial"/>
              </a:rPr>
              <a:t>nóvember</a:t>
            </a:r>
            <a:endParaRPr lang="nn-NO" dirty="0" smtClean="0">
              <a:latin typeface="Arial"/>
            </a:endParaRPr>
          </a:p>
          <a:p>
            <a:pPr>
              <a:buNone/>
            </a:pPr>
            <a:endParaRPr lang="nn-NO" dirty="0" smtClean="0">
              <a:latin typeface="Arial"/>
            </a:endParaRPr>
          </a:p>
          <a:p>
            <a:endParaRPr lang="is-I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29FE-2111-43AB-9B35-65DE28FED14D}" type="slidenum">
              <a:rPr lang="is-IS" smtClean="0"/>
              <a:pPr/>
              <a:t>4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8229600" cy="769441"/>
          </a:xfrm>
        </p:spPr>
        <p:txBody>
          <a:bodyPr>
            <a:spAutoFit/>
          </a:bodyPr>
          <a:lstStyle/>
          <a:p>
            <a:r>
              <a:rPr lang="is-IS" dirty="0" smtClean="0">
                <a:solidFill>
                  <a:srgbClr val="323232"/>
                </a:solidFill>
                <a:latin typeface="Arial"/>
              </a:rPr>
              <a:t>Gjaldþol</a:t>
            </a:r>
            <a:endParaRPr lang="is-IS" dirty="0">
              <a:solidFill>
                <a:srgbClr val="323232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3224" y="1724024"/>
            <a:ext cx="8560777" cy="42972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s-IS" sz="1700" b="1" dirty="0" smtClean="0">
                <a:latin typeface="Arial"/>
              </a:rPr>
              <a:t>Eiginfjárþáttur A</a:t>
            </a:r>
          </a:p>
          <a:p>
            <a:pPr lvl="1"/>
            <a:r>
              <a:rPr lang="is-IS" sz="1700" dirty="0" smtClean="0">
                <a:latin typeface="Arial"/>
              </a:rPr>
              <a:t>Eignir umfram skuldbindingar:</a:t>
            </a:r>
          </a:p>
          <a:p>
            <a:pPr lvl="1"/>
            <a:r>
              <a:rPr lang="is-IS" sz="1700" dirty="0" smtClean="0">
                <a:latin typeface="Arial"/>
              </a:rPr>
              <a:t>Innborgað hlutafé</a:t>
            </a:r>
          </a:p>
          <a:p>
            <a:pPr lvl="1"/>
            <a:r>
              <a:rPr lang="is-IS" sz="1700" dirty="0" smtClean="0">
                <a:latin typeface="Arial"/>
              </a:rPr>
              <a:t>Varasjóðir</a:t>
            </a:r>
          </a:p>
          <a:p>
            <a:pPr lvl="1"/>
            <a:r>
              <a:rPr lang="is-IS" sz="1700" dirty="0" smtClean="0">
                <a:latin typeface="Arial"/>
              </a:rPr>
              <a:t>Uppsafnað eigið fé</a:t>
            </a:r>
          </a:p>
          <a:p>
            <a:pPr lvl="1"/>
            <a:r>
              <a:rPr lang="is-IS" sz="1700" dirty="0" smtClean="0">
                <a:latin typeface="Arial"/>
              </a:rPr>
              <a:t>Þar að auki:</a:t>
            </a:r>
          </a:p>
          <a:p>
            <a:pPr lvl="2"/>
            <a:r>
              <a:rPr lang="is-IS" sz="1500" dirty="0" smtClean="0">
                <a:latin typeface="Arial"/>
              </a:rPr>
              <a:t>Víkjandi lán</a:t>
            </a:r>
          </a:p>
          <a:p>
            <a:pPr lvl="1"/>
            <a:r>
              <a:rPr lang="is-IS" sz="1700" dirty="0" smtClean="0">
                <a:latin typeface="Arial"/>
              </a:rPr>
              <a:t>Eftirfarandi dregst m.a. frá:</a:t>
            </a:r>
          </a:p>
          <a:p>
            <a:pPr lvl="2"/>
            <a:r>
              <a:rPr lang="is-IS" sz="1500" dirty="0" smtClean="0">
                <a:latin typeface="Arial"/>
              </a:rPr>
              <a:t>Eignarhlutur í fjármálafyrirtækjum</a:t>
            </a:r>
          </a:p>
          <a:p>
            <a:pPr lvl="2"/>
            <a:r>
              <a:rPr lang="is-IS" sz="1500" dirty="0" smtClean="0">
                <a:latin typeface="Arial"/>
              </a:rPr>
              <a:t>Skattinneign</a:t>
            </a:r>
          </a:p>
          <a:p>
            <a:pPr lvl="1"/>
            <a:r>
              <a:rPr lang="is-IS" sz="1700" dirty="0" smtClean="0">
                <a:latin typeface="Arial"/>
              </a:rPr>
              <a:t>Aðrir gjaldþolsliðir þurfa að uppfylla ákveðin skilyrði til að teljast til eiginfjárþáttar A</a:t>
            </a:r>
          </a:p>
          <a:p>
            <a:pPr lvl="1"/>
            <a:r>
              <a:rPr lang="is-IS" sz="1700" dirty="0" smtClean="0">
                <a:latin typeface="Arial"/>
              </a:rPr>
              <a:t>Meginskilyrðið er að gæta mætt tapi í rekstri (going concern)</a:t>
            </a:r>
          </a:p>
          <a:p>
            <a:endParaRPr lang="is-IS" sz="17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29FE-2111-43AB-9B35-65DE28FED14D}" type="slidenum">
              <a:rPr lang="is-IS" smtClean="0"/>
              <a:pPr/>
              <a:t>40</a:t>
            </a:fld>
            <a:endParaRPr lang="is-I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769441"/>
          </a:xfrm>
        </p:spPr>
        <p:txBody>
          <a:bodyPr>
            <a:spAutoFit/>
          </a:bodyPr>
          <a:lstStyle/>
          <a:p>
            <a:r>
              <a:rPr lang="is-IS" smtClean="0">
                <a:solidFill>
                  <a:srgbClr val="323232"/>
                </a:solidFill>
                <a:latin typeface="Arial"/>
              </a:rPr>
              <a:t>Gjaldþol (2)</a:t>
            </a:r>
            <a:endParaRPr lang="is-IS">
              <a:solidFill>
                <a:srgbClr val="323232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3224" y="1724024"/>
            <a:ext cx="8560777" cy="415324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s-IS" sz="1300" b="1" dirty="0" smtClean="0">
                <a:latin typeface="Arial"/>
              </a:rPr>
              <a:t>Eiginfjárþáttur B</a:t>
            </a:r>
          </a:p>
          <a:p>
            <a:pPr>
              <a:buNone/>
            </a:pPr>
            <a:endParaRPr lang="is-IS" sz="1300" b="1" dirty="0" smtClean="0">
              <a:latin typeface="Arial"/>
            </a:endParaRPr>
          </a:p>
          <a:p>
            <a:pPr lvl="1"/>
            <a:r>
              <a:rPr lang="is-IS" sz="1300" dirty="0" smtClean="0">
                <a:latin typeface="Arial"/>
              </a:rPr>
              <a:t>Óinnborgað hlutafé</a:t>
            </a:r>
          </a:p>
          <a:p>
            <a:pPr lvl="1"/>
            <a:r>
              <a:rPr lang="is-IS" sz="1300" dirty="0" smtClean="0">
                <a:latin typeface="Arial"/>
              </a:rPr>
              <a:t>Ýmsir fjármálagerningar sem uppfylla tiltekin skilyrði</a:t>
            </a:r>
          </a:p>
          <a:p>
            <a:pPr lvl="1"/>
            <a:r>
              <a:rPr lang="is-IS" sz="1300" dirty="0" smtClean="0">
                <a:latin typeface="Arial"/>
              </a:rPr>
              <a:t>Meginskilyrðið er að liðurinn sé tækur til að mæta skuldbindingum í slitameðferð (winding up)</a:t>
            </a:r>
          </a:p>
          <a:p>
            <a:pPr lvl="1"/>
            <a:endParaRPr lang="is-IS" sz="1300" dirty="0" smtClean="0">
              <a:latin typeface="Arial"/>
            </a:endParaRPr>
          </a:p>
          <a:p>
            <a:pPr>
              <a:buNone/>
            </a:pPr>
            <a:r>
              <a:rPr lang="is-IS" sz="1300" b="1" dirty="0" smtClean="0">
                <a:latin typeface="Arial"/>
              </a:rPr>
              <a:t>Eiginfjárþáttur C</a:t>
            </a:r>
          </a:p>
          <a:p>
            <a:pPr lvl="1"/>
            <a:endParaRPr lang="is-IS" sz="1300" dirty="0" smtClean="0">
              <a:latin typeface="Arial"/>
            </a:endParaRPr>
          </a:p>
          <a:p>
            <a:pPr lvl="1"/>
            <a:r>
              <a:rPr lang="is-IS" sz="1300" dirty="0" smtClean="0">
                <a:latin typeface="Arial"/>
              </a:rPr>
              <a:t>Skattinneign</a:t>
            </a:r>
          </a:p>
          <a:p>
            <a:pPr lvl="1"/>
            <a:r>
              <a:rPr lang="is-IS" sz="1300" dirty="0" smtClean="0">
                <a:latin typeface="Arial"/>
              </a:rPr>
              <a:t>Aðrir fjármálagerningar sem uppfylla tiltekin skilyrði</a:t>
            </a:r>
          </a:p>
          <a:p>
            <a:pPr lvl="1"/>
            <a:endParaRPr lang="is-IS" sz="1300" dirty="0" smtClean="0">
              <a:latin typeface="Arial"/>
            </a:endParaRPr>
          </a:p>
          <a:p>
            <a:pPr>
              <a:buNone/>
            </a:pPr>
            <a:r>
              <a:rPr lang="is-IS" sz="1300" b="1" dirty="0" smtClean="0">
                <a:latin typeface="Arial"/>
              </a:rPr>
              <a:t>Skilyrði</a:t>
            </a:r>
          </a:p>
          <a:p>
            <a:pPr lvl="1"/>
            <a:endParaRPr lang="is-IS" sz="1300" dirty="0" smtClean="0">
              <a:latin typeface="Arial"/>
            </a:endParaRPr>
          </a:p>
          <a:p>
            <a:pPr lvl="1"/>
            <a:r>
              <a:rPr lang="is-IS" sz="1300" dirty="0" smtClean="0">
                <a:latin typeface="Arial"/>
              </a:rPr>
              <a:t>Eiginfjárþáttur A a.m.k. 50% af SCR og a.m.k 80% af MCR</a:t>
            </a:r>
          </a:p>
          <a:p>
            <a:pPr lvl="1"/>
            <a:r>
              <a:rPr lang="is-IS" sz="1300" dirty="0" smtClean="0">
                <a:latin typeface="Arial"/>
              </a:rPr>
              <a:t>Eiginfjárþáttur C fari ekki yfir 15% af SCR- má ekki nota til að mæta MCR</a:t>
            </a:r>
          </a:p>
          <a:p>
            <a:pPr lvl="1">
              <a:buNone/>
            </a:pPr>
            <a:endParaRPr lang="is-IS" sz="1300" dirty="0" smtClean="0">
              <a:latin typeface="Arial"/>
            </a:endParaRPr>
          </a:p>
          <a:p>
            <a:endParaRPr lang="is-IS" sz="13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29FE-2111-43AB-9B35-65DE28FED14D}" type="slidenum">
              <a:rPr lang="is-IS" smtClean="0"/>
              <a:pPr/>
              <a:t>41</a:t>
            </a:fld>
            <a:endParaRPr lang="is-I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8229600" cy="769441"/>
          </a:xfrm>
        </p:spPr>
        <p:txBody>
          <a:bodyPr>
            <a:spAutoFit/>
          </a:bodyPr>
          <a:lstStyle/>
          <a:p>
            <a:r>
              <a:rPr lang="is-IS" dirty="0" smtClean="0">
                <a:solidFill>
                  <a:srgbClr val="323232"/>
                </a:solidFill>
                <a:latin typeface="Arial"/>
              </a:rPr>
              <a:t>Samstæður</a:t>
            </a:r>
            <a:endParaRPr lang="is-IS" dirty="0">
              <a:solidFill>
                <a:srgbClr val="323232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3224" y="1724024"/>
            <a:ext cx="8560777" cy="4225255"/>
          </a:xfrm>
        </p:spPr>
        <p:txBody>
          <a:bodyPr>
            <a:noAutofit/>
          </a:bodyPr>
          <a:lstStyle/>
          <a:p>
            <a:r>
              <a:rPr lang="is-IS" sz="1800" dirty="0" smtClean="0">
                <a:latin typeface="Arial"/>
              </a:rPr>
              <a:t>Nauðsynlegt að öll vátryggingafélög sem eru í samstæðu með öðru vátryggingafélagi taki þátt í samstæðuútreikningi</a:t>
            </a:r>
          </a:p>
          <a:p>
            <a:r>
              <a:rPr lang="is-IS" sz="1800" dirty="0" smtClean="0">
                <a:latin typeface="Arial"/>
              </a:rPr>
              <a:t>Bornar saman niðurstöður 3 aðferða:</a:t>
            </a:r>
          </a:p>
          <a:p>
            <a:pPr lvl="1"/>
            <a:r>
              <a:rPr lang="is-IS" dirty="0" smtClean="0">
                <a:latin typeface="Arial"/>
              </a:rPr>
              <a:t>Núverandi staða samstæðunnar skv. Solvency I</a:t>
            </a:r>
          </a:p>
          <a:p>
            <a:pPr lvl="1"/>
            <a:r>
              <a:rPr lang="is-IS" dirty="0" smtClean="0">
                <a:latin typeface="Arial"/>
              </a:rPr>
              <a:t>Samstæðuuppgjörsaðferð (staðalaðferð)</a:t>
            </a:r>
          </a:p>
          <a:p>
            <a:pPr lvl="1"/>
            <a:r>
              <a:rPr lang="is-IS" dirty="0" smtClean="0">
                <a:latin typeface="Arial"/>
              </a:rPr>
              <a:t>Frádráttar- og samlagningaraðferðin</a:t>
            </a:r>
          </a:p>
          <a:p>
            <a:endParaRPr lang="is-I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29FE-2111-43AB-9B35-65DE28FED14D}" type="slidenum">
              <a:rPr lang="is-IS" smtClean="0"/>
              <a:pPr/>
              <a:t>42</a:t>
            </a:fld>
            <a:endParaRPr lang="is-I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980728"/>
            <a:ext cx="8003232" cy="461665"/>
          </a:xfrm>
        </p:spPr>
        <p:txBody>
          <a:bodyPr wrap="square">
            <a:spAutoFit/>
          </a:bodyPr>
          <a:lstStyle/>
          <a:p>
            <a:r>
              <a:rPr lang="is-IS" dirty="0" smtClean="0">
                <a:solidFill>
                  <a:srgbClr val="323232"/>
                </a:solidFill>
                <a:latin typeface="Arial"/>
              </a:rPr>
              <a:t>Almennt um útfyllingu eyðublaðsins</a:t>
            </a:r>
            <a:endParaRPr lang="is-IS" dirty="0">
              <a:solidFill>
                <a:srgbClr val="323232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s-IS" dirty="0" smtClean="0">
                <a:latin typeface="Arial"/>
              </a:rPr>
              <a:t>Byrja á almennum upplýsingum/smáatriðum</a:t>
            </a:r>
          </a:p>
          <a:p>
            <a:r>
              <a:rPr lang="is-IS" dirty="0" smtClean="0">
                <a:latin typeface="Arial"/>
              </a:rPr>
              <a:t>Reikna besta mat vátryggingaskuldar áður en upplýsingar um efnahagsreikning eru fylltar út</a:t>
            </a:r>
          </a:p>
          <a:p>
            <a:r>
              <a:rPr lang="is-IS" dirty="0" smtClean="0">
                <a:latin typeface="Arial"/>
              </a:rPr>
              <a:t>Ekki reikna áhættuálag í vátryggingaskuld fyrr en búið er að reikna SCR</a:t>
            </a:r>
          </a:p>
          <a:p>
            <a:r>
              <a:rPr lang="is-IS" dirty="0" smtClean="0">
                <a:latin typeface="Arial"/>
              </a:rPr>
              <a:t>Mikilvægt að samræmi sé prófað áður en gögnum er skilað</a:t>
            </a:r>
          </a:p>
          <a:p>
            <a:endParaRPr lang="is-I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29FE-2111-43AB-9B35-65DE28FED14D}" type="slidenum">
              <a:rPr lang="is-IS" smtClean="0"/>
              <a:pPr/>
              <a:t>43</a:t>
            </a:fld>
            <a:endParaRPr lang="is-I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369332"/>
          </a:xfrm>
        </p:spPr>
        <p:txBody>
          <a:bodyPr>
            <a:spAutoFit/>
          </a:bodyPr>
          <a:lstStyle/>
          <a:p>
            <a:r>
              <a:rPr lang="is-IS" sz="1800" dirty="0" smtClean="0">
                <a:solidFill>
                  <a:srgbClr val="323232"/>
                </a:solidFill>
                <a:latin typeface="Arial"/>
              </a:rPr>
              <a:t>Mat á eignum og öðrum skuldbindingum en vátryggingaskuld</a:t>
            </a:r>
            <a:endParaRPr lang="is-IS" sz="1800" dirty="0">
              <a:solidFill>
                <a:srgbClr val="323232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34966"/>
            <a:ext cx="8229600" cy="4525963"/>
          </a:xfrm>
        </p:spPr>
        <p:txBody>
          <a:bodyPr/>
          <a:lstStyle/>
          <a:p>
            <a:r>
              <a:rPr lang="sv-SE" dirty="0" smtClean="0">
                <a:latin typeface="Arial"/>
              </a:rPr>
              <a:t>Uppgjör miðast við 31. desember 2009</a:t>
            </a:r>
          </a:p>
          <a:p>
            <a:r>
              <a:rPr lang="is-IS" dirty="0" smtClean="0">
                <a:latin typeface="Arial"/>
              </a:rPr>
              <a:t>Fylgja almennt sömu reglum og í IFRS</a:t>
            </a:r>
          </a:p>
          <a:p>
            <a:r>
              <a:rPr lang="is-IS" dirty="0" smtClean="0">
                <a:latin typeface="Arial"/>
              </a:rPr>
              <a:t>Nota markaðsvirði þegar það er til staðar</a:t>
            </a:r>
          </a:p>
          <a:p>
            <a:r>
              <a:rPr lang="is-IS" dirty="0" smtClean="0">
                <a:latin typeface="Arial"/>
              </a:rPr>
              <a:t>Undantekning er þegar aðferðir IFRS eru ekki í samræmi við tilskipunina</a:t>
            </a:r>
          </a:p>
          <a:p>
            <a:r>
              <a:rPr lang="is-IS" dirty="0" smtClean="0">
                <a:latin typeface="Arial"/>
              </a:rPr>
              <a:t>Sjá nánar kafla V.1.4</a:t>
            </a:r>
          </a:p>
          <a:p>
            <a:r>
              <a:rPr lang="is-IS" dirty="0" smtClean="0">
                <a:latin typeface="Arial"/>
              </a:rPr>
              <a:t>Vátryggingafélög skulu gera grein fyrir vandamálum sem upp koma í notkun IFRS</a:t>
            </a:r>
          </a:p>
          <a:p>
            <a:endParaRPr lang="is-I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29FE-2111-43AB-9B35-65DE28FED14D}" type="slidenum">
              <a:rPr lang="is-IS" smtClean="0"/>
              <a:pPr/>
              <a:t>5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769441"/>
          </a:xfrm>
        </p:spPr>
        <p:txBody>
          <a:bodyPr>
            <a:spAutoFit/>
          </a:bodyPr>
          <a:lstStyle/>
          <a:p>
            <a:r>
              <a:rPr lang="is-IS" dirty="0" smtClean="0">
                <a:solidFill>
                  <a:srgbClr val="323232"/>
                </a:solidFill>
                <a:latin typeface="Arial"/>
              </a:rPr>
              <a:t>Vátryggingaskuld</a:t>
            </a:r>
            <a:endParaRPr lang="is-IS" dirty="0">
              <a:solidFill>
                <a:srgbClr val="323232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s-IS" sz="2000" b="1" dirty="0" smtClean="0">
                <a:latin typeface="Arial"/>
              </a:rPr>
              <a:t>Inngangur</a:t>
            </a:r>
          </a:p>
          <a:p>
            <a:pPr lvl="1"/>
            <a:r>
              <a:rPr lang="sv-SE" sz="2000" dirty="0" smtClean="0">
                <a:latin typeface="Arial"/>
              </a:rPr>
              <a:t>Uppgjör miðast við 31. desember 2009</a:t>
            </a:r>
          </a:p>
          <a:p>
            <a:pPr lvl="1"/>
            <a:r>
              <a:rPr lang="is-IS" sz="2000" dirty="0" smtClean="0">
                <a:latin typeface="Arial"/>
              </a:rPr>
              <a:t>Summa besta mats og áhættuálags = nálgun á markaðsvirði vátryggingaskuldar</a:t>
            </a:r>
          </a:p>
          <a:p>
            <a:pPr lvl="1"/>
            <a:r>
              <a:rPr lang="nn-NO" sz="2000" dirty="0" smtClean="0">
                <a:latin typeface="Arial"/>
              </a:rPr>
              <a:t>Reikna skal besta mat á brúttógrundvelli</a:t>
            </a:r>
          </a:p>
          <a:p>
            <a:pPr lvl="1"/>
            <a:r>
              <a:rPr lang="nn-NO" sz="2000" dirty="0" smtClean="0">
                <a:latin typeface="Arial"/>
              </a:rPr>
              <a:t>Reikna skal hlut endurtryggjenda sérstaklega</a:t>
            </a:r>
          </a:p>
          <a:p>
            <a:pPr lvl="1"/>
            <a:r>
              <a:rPr lang="is-IS" sz="2000" dirty="0" smtClean="0">
                <a:latin typeface="Arial"/>
              </a:rPr>
              <a:t>Vátryggingaskuld skal núvirt miðað við áhættulausan vaxtaferil</a:t>
            </a:r>
          </a:p>
          <a:p>
            <a:pPr lvl="1"/>
            <a:r>
              <a:rPr lang="is-IS" sz="2000" dirty="0" smtClean="0">
                <a:latin typeface="Arial"/>
              </a:rPr>
              <a:t>Meðalhóf skal haft í huga við val á tryggingafræðilegri aðferð við útreikninginn</a:t>
            </a:r>
          </a:p>
          <a:p>
            <a:pPr lvl="1"/>
            <a:r>
              <a:rPr lang="is-IS" sz="2000" dirty="0" smtClean="0">
                <a:latin typeface="Arial"/>
              </a:rPr>
              <a:t>Líftryggingaskuld vegna söfnunarlíftrygginga miðast við virði söfnunar</a:t>
            </a:r>
          </a:p>
          <a:p>
            <a:endParaRPr lang="is-I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29FE-2111-43AB-9B35-65DE28FED14D}" type="slidenum">
              <a:rPr lang="is-IS" smtClean="0"/>
              <a:pPr/>
              <a:t>6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769441"/>
          </a:xfrm>
        </p:spPr>
        <p:txBody>
          <a:bodyPr>
            <a:spAutoFit/>
          </a:bodyPr>
          <a:lstStyle/>
          <a:p>
            <a:r>
              <a:rPr lang="is-IS" dirty="0" smtClean="0">
                <a:solidFill>
                  <a:srgbClr val="323232"/>
                </a:solidFill>
                <a:latin typeface="Arial"/>
              </a:rPr>
              <a:t>Vátryggingaskuld (2)</a:t>
            </a:r>
            <a:endParaRPr lang="is-IS" dirty="0">
              <a:solidFill>
                <a:srgbClr val="323232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3224" y="1724024"/>
            <a:ext cx="8560777" cy="47293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s-IS" sz="1600" b="1" dirty="0" smtClean="0">
                <a:latin typeface="Arial"/>
              </a:rPr>
              <a:t>Greinaskipting í skaðatryggingum</a:t>
            </a:r>
          </a:p>
          <a:p>
            <a:pPr lvl="1"/>
            <a:r>
              <a:rPr lang="nn-NO" sz="1600" dirty="0" smtClean="0">
                <a:latin typeface="Arial"/>
              </a:rPr>
              <a:t>Reikna skal vátryggingaskuld eftir vátryggingagreinum</a:t>
            </a:r>
          </a:p>
          <a:p>
            <a:pPr lvl="1"/>
            <a:r>
              <a:rPr lang="is-IS" sz="1600" dirty="0" smtClean="0">
                <a:latin typeface="Arial"/>
              </a:rPr>
              <a:t>Að lágmarki skal nota eftirfarandi greinaskiptingu í skaðatryggingum og hlutfallslegum endurtryggingum:</a:t>
            </a:r>
          </a:p>
          <a:p>
            <a:pPr lvl="2"/>
            <a:r>
              <a:rPr lang="is-IS" sz="1400" dirty="0" smtClean="0">
                <a:latin typeface="Arial"/>
              </a:rPr>
              <a:t>Sjúkrakostnaðartryggingar</a:t>
            </a:r>
          </a:p>
          <a:p>
            <a:pPr lvl="2"/>
            <a:r>
              <a:rPr lang="is-IS" sz="1400" dirty="0" smtClean="0">
                <a:latin typeface="Arial"/>
              </a:rPr>
              <a:t>Afkomutryggingar</a:t>
            </a:r>
          </a:p>
          <a:p>
            <a:pPr lvl="2"/>
            <a:r>
              <a:rPr lang="is-IS" sz="1400" dirty="0" smtClean="0">
                <a:latin typeface="Arial"/>
              </a:rPr>
              <a:t>Atvinnuslysatryggingar</a:t>
            </a:r>
          </a:p>
          <a:p>
            <a:pPr lvl="2"/>
            <a:r>
              <a:rPr lang="is-IS" sz="1400" dirty="0" smtClean="0">
                <a:latin typeface="Arial"/>
              </a:rPr>
              <a:t>Lögboðnar ökutækjatryggingar</a:t>
            </a:r>
          </a:p>
          <a:p>
            <a:pPr lvl="2"/>
            <a:r>
              <a:rPr lang="is-IS" sz="1400" dirty="0" smtClean="0">
                <a:latin typeface="Arial"/>
              </a:rPr>
              <a:t>Frjálsar ökutækjatryggingar</a:t>
            </a:r>
          </a:p>
          <a:p>
            <a:pPr lvl="2"/>
            <a:r>
              <a:rPr lang="is-IS" sz="1400" dirty="0" smtClean="0">
                <a:latin typeface="Arial"/>
              </a:rPr>
              <a:t>Sjó-, flug- og farmtryggingar</a:t>
            </a:r>
          </a:p>
          <a:p>
            <a:pPr lvl="2"/>
            <a:r>
              <a:rPr lang="is-IS" sz="1400" dirty="0" smtClean="0">
                <a:latin typeface="Arial"/>
              </a:rPr>
              <a:t>Eignatryggingar</a:t>
            </a:r>
          </a:p>
          <a:p>
            <a:pPr lvl="2"/>
            <a:r>
              <a:rPr lang="is-IS" sz="1400" dirty="0" smtClean="0">
                <a:latin typeface="Arial"/>
              </a:rPr>
              <a:t>Ábyrgðartryggingar</a:t>
            </a:r>
          </a:p>
          <a:p>
            <a:pPr lvl="2"/>
            <a:r>
              <a:rPr lang="is-IS" sz="1400" dirty="0" smtClean="0">
                <a:latin typeface="Arial"/>
              </a:rPr>
              <a:t>Greiðslu- og efndavátryggingar</a:t>
            </a:r>
          </a:p>
          <a:p>
            <a:pPr lvl="2"/>
            <a:r>
              <a:rPr lang="is-IS" sz="1400" dirty="0" smtClean="0">
                <a:latin typeface="Arial"/>
              </a:rPr>
              <a:t>Réttaraðstoðarvátryggingar</a:t>
            </a:r>
          </a:p>
          <a:p>
            <a:pPr lvl="2"/>
            <a:r>
              <a:rPr lang="is-IS" sz="1400" dirty="0" smtClean="0">
                <a:latin typeface="Arial"/>
              </a:rPr>
              <a:t>Ferðamannaaðstoð</a:t>
            </a:r>
          </a:p>
          <a:p>
            <a:pPr lvl="2"/>
            <a:r>
              <a:rPr lang="nn-NO" sz="1400" dirty="0" smtClean="0">
                <a:latin typeface="Arial"/>
              </a:rPr>
              <a:t>Aðrar vátryggingar, t.d. fjárhagslegar vátryggingar</a:t>
            </a:r>
          </a:p>
          <a:p>
            <a:endParaRPr lang="is-I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29FE-2111-43AB-9B35-65DE28FED14D}" type="slidenum">
              <a:rPr lang="is-IS" smtClean="0"/>
              <a:pPr/>
              <a:t>7</a:t>
            </a:fld>
            <a:endParaRPr lang="is-IS"/>
          </a:p>
        </p:txBody>
      </p:sp>
      <p:sp>
        <p:nvSpPr>
          <p:cNvPr id="6" name="Right Brace 5"/>
          <p:cNvSpPr/>
          <p:nvPr/>
        </p:nvSpPr>
        <p:spPr bwMode="auto">
          <a:xfrm>
            <a:off x="4283968" y="2924944"/>
            <a:ext cx="936104" cy="64807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Char char="•"/>
              <a:tabLst/>
            </a:pPr>
            <a:endParaRPr kumimoji="0" lang="is-I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148064" y="3068960"/>
            <a:ext cx="1872208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tabLst/>
            </a:pPr>
            <a:r>
              <a:rPr lang="is-IS" sz="1400" dirty="0" smtClean="0">
                <a:latin typeface="Arial"/>
              </a:rPr>
              <a:t>Heilsutryggingar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tabLst/>
            </a:pPr>
            <a:endParaRPr kumimoji="0" lang="is-I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8" name="Right Brace 7"/>
          <p:cNvSpPr/>
          <p:nvPr/>
        </p:nvSpPr>
        <p:spPr bwMode="auto">
          <a:xfrm>
            <a:off x="4860032" y="3717032"/>
            <a:ext cx="2448272" cy="230425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Char char="•"/>
              <a:tabLst/>
            </a:pPr>
            <a:endParaRPr kumimoji="0" lang="is-I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271792" y="4653136"/>
            <a:ext cx="1872208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tabLst/>
            </a:pPr>
            <a:r>
              <a:rPr lang="is-IS" sz="1400" dirty="0" smtClean="0">
                <a:latin typeface="Arial"/>
              </a:rPr>
              <a:t>Skaðatryggingar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tabLst/>
            </a:pPr>
            <a:endParaRPr lang="is-IS" sz="1400" dirty="0" smtClean="0">
              <a:latin typeface="Arial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Tx/>
              <a:tabLst/>
            </a:pPr>
            <a:endParaRPr kumimoji="0" lang="is-I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769441"/>
          </a:xfrm>
        </p:spPr>
        <p:txBody>
          <a:bodyPr>
            <a:spAutoFit/>
          </a:bodyPr>
          <a:lstStyle/>
          <a:p>
            <a:r>
              <a:rPr lang="is-IS" dirty="0" smtClean="0">
                <a:solidFill>
                  <a:srgbClr val="323232"/>
                </a:solidFill>
                <a:latin typeface="Arial"/>
              </a:rPr>
              <a:t>Vátryggingaskuld (3)</a:t>
            </a:r>
            <a:endParaRPr lang="is-IS" dirty="0">
              <a:solidFill>
                <a:srgbClr val="323232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3224" y="1724024"/>
            <a:ext cx="8560777" cy="44412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s-IS" sz="1600" b="1" dirty="0" smtClean="0">
                <a:latin typeface="Arial"/>
              </a:rPr>
              <a:t>Greinaskipting í líftryggingum</a:t>
            </a:r>
          </a:p>
          <a:p>
            <a:pPr lvl="1"/>
            <a:endParaRPr lang="nn-NO" sz="1600" dirty="0" smtClean="0">
              <a:latin typeface="Arial"/>
            </a:endParaRPr>
          </a:p>
          <a:p>
            <a:pPr lvl="1"/>
            <a:r>
              <a:rPr lang="nn-NO" sz="1600" dirty="0" smtClean="0">
                <a:latin typeface="Arial"/>
              </a:rPr>
              <a:t>Fyrsta lag greinaskiptingar miðast við</a:t>
            </a:r>
          </a:p>
          <a:p>
            <a:pPr lvl="2"/>
            <a:endParaRPr lang="is-IS" sz="1400" dirty="0" smtClean="0">
              <a:latin typeface="Arial"/>
            </a:endParaRPr>
          </a:p>
          <a:p>
            <a:pPr lvl="2"/>
            <a:r>
              <a:rPr lang="is-IS" sz="1400" dirty="0" smtClean="0">
                <a:latin typeface="Arial"/>
              </a:rPr>
              <a:t>Líftryggingar með ágóðahlutdeild</a:t>
            </a:r>
          </a:p>
          <a:p>
            <a:pPr lvl="2"/>
            <a:r>
              <a:rPr lang="is-IS" sz="1400" dirty="0" smtClean="0">
                <a:latin typeface="Arial"/>
              </a:rPr>
              <a:t>Söfnunarlíftryggingar</a:t>
            </a:r>
          </a:p>
          <a:p>
            <a:pPr lvl="2"/>
            <a:r>
              <a:rPr lang="is-IS" sz="1400" dirty="0" smtClean="0">
                <a:latin typeface="Arial"/>
              </a:rPr>
              <a:t>Aðrar líftryggingar</a:t>
            </a:r>
          </a:p>
          <a:p>
            <a:pPr lvl="2"/>
            <a:r>
              <a:rPr lang="is-IS" sz="1400" dirty="0" smtClean="0">
                <a:latin typeface="Arial"/>
              </a:rPr>
              <a:t>Endurtryggingar</a:t>
            </a:r>
          </a:p>
          <a:p>
            <a:pPr lvl="1"/>
            <a:endParaRPr lang="is-IS" dirty="0" smtClean="0">
              <a:latin typeface="Arial"/>
            </a:endParaRPr>
          </a:p>
          <a:p>
            <a:pPr lvl="1"/>
            <a:r>
              <a:rPr lang="is-IS" dirty="0" smtClean="0">
                <a:latin typeface="Arial"/>
              </a:rPr>
              <a:t>Þessir 4 flokkast skiptast svo í eftirfarandi undirflokka:</a:t>
            </a:r>
          </a:p>
          <a:p>
            <a:pPr lvl="2"/>
            <a:endParaRPr lang="is-IS" sz="1400" dirty="0" smtClean="0">
              <a:latin typeface="Arial"/>
            </a:endParaRPr>
          </a:p>
          <a:p>
            <a:pPr lvl="2"/>
            <a:r>
              <a:rPr lang="is-IS" sz="1400" dirty="0" smtClean="0">
                <a:latin typeface="Arial"/>
              </a:rPr>
              <a:t>Samningar sem byggjast að mestu á dánaráhættu</a:t>
            </a:r>
          </a:p>
          <a:p>
            <a:pPr lvl="2"/>
            <a:r>
              <a:rPr lang="is-IS" sz="1400" dirty="0" smtClean="0">
                <a:latin typeface="Arial"/>
              </a:rPr>
              <a:t>Samningar sem byggjast að mestu á langlífisáhættu</a:t>
            </a:r>
          </a:p>
          <a:p>
            <a:pPr lvl="2"/>
            <a:r>
              <a:rPr lang="is-IS" sz="1400" dirty="0" smtClean="0">
                <a:latin typeface="Arial"/>
              </a:rPr>
              <a:t>Samningar sem byggjast að mestu á örorkuáhættu</a:t>
            </a:r>
          </a:p>
          <a:p>
            <a:pPr lvl="2"/>
            <a:r>
              <a:rPr lang="is-IS" sz="1400" dirty="0" smtClean="0">
                <a:latin typeface="Arial"/>
              </a:rPr>
              <a:t>Samningar sem líkjast fjárfestingarafurðum og bera litla eða hverfandi vátryggingaáhættu</a:t>
            </a:r>
          </a:p>
          <a:p>
            <a:endParaRPr lang="is-I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29FE-2111-43AB-9B35-65DE28FED14D}" type="slidenum">
              <a:rPr lang="is-IS" smtClean="0"/>
              <a:pPr/>
              <a:t>8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769441"/>
          </a:xfrm>
        </p:spPr>
        <p:txBody>
          <a:bodyPr>
            <a:spAutoFit/>
          </a:bodyPr>
          <a:lstStyle/>
          <a:p>
            <a:r>
              <a:rPr lang="is-IS" dirty="0" smtClean="0">
                <a:solidFill>
                  <a:srgbClr val="323232"/>
                </a:solidFill>
                <a:latin typeface="Arial"/>
              </a:rPr>
              <a:t>Vátryggingaskuld (4)</a:t>
            </a:r>
            <a:endParaRPr lang="is-IS" dirty="0">
              <a:solidFill>
                <a:srgbClr val="323232"/>
              </a:solidFill>
              <a:latin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s-IS" sz="1700" b="1" dirty="0" smtClean="0">
                <a:latin typeface="Arial"/>
              </a:rPr>
              <a:t>Heilsutryggingar</a:t>
            </a:r>
          </a:p>
          <a:p>
            <a:pPr lvl="1"/>
            <a:endParaRPr lang="is-IS" sz="1700" dirty="0" smtClean="0">
              <a:latin typeface="Arial"/>
            </a:endParaRPr>
          </a:p>
          <a:p>
            <a:pPr lvl="1"/>
            <a:r>
              <a:rPr lang="is-IS" sz="1700" dirty="0" smtClean="0">
                <a:latin typeface="Arial"/>
              </a:rPr>
              <a:t>Heilsutryggingar eru flokkaðar eftir því hvort þær eru reknar samkvæmt líftæknilegum reiknigrundvelli eða ekki</a:t>
            </a:r>
          </a:p>
          <a:p>
            <a:pPr lvl="1"/>
            <a:endParaRPr lang="is-IS" sz="1700" dirty="0" smtClean="0">
              <a:latin typeface="Arial"/>
            </a:endParaRPr>
          </a:p>
          <a:p>
            <a:pPr lvl="1"/>
            <a:r>
              <a:rPr lang="is-IS" sz="1700" dirty="0" smtClean="0">
                <a:latin typeface="Arial"/>
              </a:rPr>
              <a:t>Heilsutryggingar á líftæknilegum grundvelli skiptast í eftirfarandi flokka:</a:t>
            </a:r>
          </a:p>
          <a:p>
            <a:pPr lvl="2"/>
            <a:endParaRPr lang="is-IS" sz="1500" dirty="0" smtClean="0">
              <a:latin typeface="Arial"/>
            </a:endParaRPr>
          </a:p>
          <a:p>
            <a:pPr lvl="2"/>
            <a:r>
              <a:rPr lang="is-IS" sz="1500" dirty="0" smtClean="0">
                <a:latin typeface="Arial"/>
              </a:rPr>
              <a:t>Samningar með ágóðahlutdeild sem byggjast að mestu á örorkuáhættu</a:t>
            </a:r>
          </a:p>
          <a:p>
            <a:pPr lvl="2"/>
            <a:r>
              <a:rPr lang="is-IS" sz="1500" dirty="0" smtClean="0">
                <a:latin typeface="Arial"/>
              </a:rPr>
              <a:t>Söfnunarsamningar sem byggjast að mestu á örorkuáhættu</a:t>
            </a:r>
          </a:p>
          <a:p>
            <a:pPr lvl="2"/>
            <a:r>
              <a:rPr lang="is-IS" sz="1500" dirty="0" smtClean="0">
                <a:latin typeface="Arial"/>
              </a:rPr>
              <a:t>Aðrir samningar þar sem megináhættan er örorkuáhætta</a:t>
            </a:r>
          </a:p>
          <a:p>
            <a:pPr lvl="2"/>
            <a:endParaRPr lang="is-IS" sz="1500" dirty="0" smtClean="0">
              <a:latin typeface="Arial"/>
            </a:endParaRPr>
          </a:p>
          <a:p>
            <a:pPr lvl="1"/>
            <a:r>
              <a:rPr lang="nn-NO" sz="1700" dirty="0" smtClean="0">
                <a:latin typeface="Arial"/>
              </a:rPr>
              <a:t>Aðrar heilsutryggingar flokkast eins og skaðatryggingar</a:t>
            </a:r>
          </a:p>
          <a:p>
            <a:endParaRPr lang="is-IS" sz="17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429FE-2111-43AB-9B35-65DE28FED14D}" type="slidenum">
              <a:rPr lang="is-IS" smtClean="0"/>
              <a:pPr/>
              <a:t>9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rofile">
  <a:themeElements>
    <a:clrScheme name="1_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1_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•"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•"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_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Profile">
  <a:themeElements>
    <a:clrScheme name="2_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2_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•"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•"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2_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Glærur</Template>
  <TotalTime>343</TotalTime>
  <Words>2631</Words>
  <Application>Microsoft Office PowerPoint</Application>
  <PresentationFormat>On-screen Show (4:3)</PresentationFormat>
  <Paragraphs>462</Paragraphs>
  <Slides>43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43</vt:i4>
      </vt:variant>
    </vt:vector>
  </HeadingPairs>
  <TitlesOfParts>
    <vt:vector size="55" baseType="lpstr">
      <vt:lpstr>Arial</vt:lpstr>
      <vt:lpstr>Trebuchet MS</vt:lpstr>
      <vt:lpstr>Gill Sans MT</vt:lpstr>
      <vt:lpstr>Verdana</vt:lpstr>
      <vt:lpstr>Calibri</vt:lpstr>
      <vt:lpstr>Wingdings</vt:lpstr>
      <vt:lpstr>Symbol</vt:lpstr>
      <vt:lpstr>Times New Roman</vt:lpstr>
      <vt:lpstr>1_Profile</vt:lpstr>
      <vt:lpstr>2_Profile</vt:lpstr>
      <vt:lpstr>Visio</vt:lpstr>
      <vt:lpstr>Microsoft Office PowerPoint 97-2003 Slide</vt:lpstr>
      <vt:lpstr>QIS5</vt:lpstr>
      <vt:lpstr>Almennar upplýsingar</vt:lpstr>
      <vt:lpstr>Almennar upplýsingar (2)</vt:lpstr>
      <vt:lpstr>Almennar upplýsingar (3)</vt:lpstr>
      <vt:lpstr>Mat á eignum og öðrum skuldbindingum en vátryggingaskuld</vt:lpstr>
      <vt:lpstr>Vátryggingaskuld</vt:lpstr>
      <vt:lpstr>Vátryggingaskuld (2)</vt:lpstr>
      <vt:lpstr>Vátryggingaskuld (3)</vt:lpstr>
      <vt:lpstr>Vátryggingaskuld (4)</vt:lpstr>
      <vt:lpstr>Vátryggingaskuld (5)</vt:lpstr>
      <vt:lpstr>Vátryggingaskuld (6)</vt:lpstr>
      <vt:lpstr>Vátryggingaskuld (7)</vt:lpstr>
      <vt:lpstr>Vátryggingaskuld (8)</vt:lpstr>
      <vt:lpstr>Vátryggingaskuld (9)</vt:lpstr>
      <vt:lpstr>SCR Almennt</vt:lpstr>
      <vt:lpstr>SCR-Almennt (2)</vt:lpstr>
      <vt:lpstr>SCR-Almennt (3)</vt:lpstr>
      <vt:lpstr>SCR-Almennt (4)</vt:lpstr>
      <vt:lpstr>SCR - Rekstraráhætta</vt:lpstr>
      <vt:lpstr>SCR - Óefnislegar eignir</vt:lpstr>
      <vt:lpstr>SCR - Markaðsáhætta</vt:lpstr>
      <vt:lpstr>SCR - Markaðsáhætta (2)</vt:lpstr>
      <vt:lpstr>SCR - Markaðsáhætta (3)</vt:lpstr>
      <vt:lpstr>SCR - Markaðsáhætta (4)</vt:lpstr>
      <vt:lpstr>SCR - Markaðsáhætta (5)</vt:lpstr>
      <vt:lpstr>SCR - Mótaðilaáhætta</vt:lpstr>
      <vt:lpstr>SCR - Mótaðilaáhætta (2)</vt:lpstr>
      <vt:lpstr>SCR - Mótaðilaáhætta (3)</vt:lpstr>
      <vt:lpstr>SCR - Líftryggingaáhætta</vt:lpstr>
      <vt:lpstr>SCR - Líftryggingaáhætta (2)</vt:lpstr>
      <vt:lpstr>SCR - Heilsutryggingaáhætta</vt:lpstr>
      <vt:lpstr>SCR - Heilsutryggingaáhætta (2)</vt:lpstr>
      <vt:lpstr>SCR-Skaðatryggingaáhætta</vt:lpstr>
      <vt:lpstr>SCR-Skaðatryggingaáhætta (2)</vt:lpstr>
      <vt:lpstr>SCR - Eigin færibreytur vátryggingafélags</vt:lpstr>
      <vt:lpstr>SCR - Eigin færibreytur vátryggingafélags (2)</vt:lpstr>
      <vt:lpstr>SCR - áhættuvarnir</vt:lpstr>
      <vt:lpstr>Eigið líkan</vt:lpstr>
      <vt:lpstr>MCR</vt:lpstr>
      <vt:lpstr>Gjaldþol</vt:lpstr>
      <vt:lpstr>Gjaldþol (2)</vt:lpstr>
      <vt:lpstr>Samstæður</vt:lpstr>
      <vt:lpstr>Almennt um útfyllingu eyðublaðsins</vt:lpstr>
    </vt:vector>
  </TitlesOfParts>
  <Company>Fjármálaeftirlitið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Kynning á QIS5</dc:title>
  <dc:creator>Sigurður Freyr Jónatansson</dc:creator>
  <cp:lastModifiedBy>Sigurður Freyr Jónatansson</cp:lastModifiedBy>
  <cp:revision>35</cp:revision>
  <dcterms:created xsi:type="dcterms:W3CDTF">2010-09-03T08:50:01Z</dcterms:created>
  <dcterms:modified xsi:type="dcterms:W3CDTF">2010-09-03T14:57:55Z</dcterms:modified>
</cp:coreProperties>
</file>